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1" r:id="rId2"/>
    <p:sldId id="350" r:id="rId3"/>
    <p:sldId id="340" r:id="rId4"/>
    <p:sldId id="349" r:id="rId5"/>
    <p:sldId id="341" r:id="rId6"/>
    <p:sldId id="342" r:id="rId7"/>
    <p:sldId id="343" r:id="rId8"/>
    <p:sldId id="344" r:id="rId9"/>
    <p:sldId id="346" r:id="rId10"/>
    <p:sldId id="348" r:id="rId11"/>
    <p:sldId id="347" r:id="rId12"/>
    <p:sldId id="256" r:id="rId13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  <p15:guide id="3" pos="5400" userDrawn="1">
          <p15:clr>
            <a:srgbClr val="A4A3A4"/>
          </p15:clr>
        </p15:guide>
        <p15:guide id="4" pos="3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." initials="." lastIdx="1" clrIdx="0">
    <p:extLst>
      <p:ext uri="{19B8F6BF-5375-455C-9EA6-DF929625EA0E}">
        <p15:presenceInfo xmlns:p15="http://schemas.microsoft.com/office/powerpoint/2012/main" userId="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35C92"/>
    <a:srgbClr val="044871"/>
    <a:srgbClr val="636466"/>
    <a:srgbClr val="505153"/>
    <a:srgbClr val="E6001C"/>
    <a:srgbClr val="792205"/>
    <a:srgbClr val="940010"/>
    <a:srgbClr val="380221"/>
    <a:srgbClr val="063C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34" autoAdjust="0"/>
    <p:restoredTop sz="95170" autoAdjust="0"/>
  </p:normalViewPr>
  <p:slideViewPr>
    <p:cSldViewPr snapToGrid="0" showGuides="1">
      <p:cViewPr varScale="1">
        <p:scale>
          <a:sx n="152" d="100"/>
          <a:sy n="152" d="100"/>
        </p:scale>
        <p:origin x="216" y="132"/>
      </p:cViewPr>
      <p:guideLst>
        <p:guide orient="horz"/>
        <p:guide/>
        <p:guide pos="5400"/>
        <p:guide pos="3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AEA3F34-D608-9B45-9515-8294AFD5FCED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E336447-6DB0-0540-9ABE-EC13206E9C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494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12C7F38-5E21-E34B-9E19-C845B34FFFAE}" type="datetimeFigureOut">
              <a:rPr lang="en-US"/>
              <a:pPr>
                <a:defRPr/>
              </a:pPr>
              <a:t>5/30/2019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9953C0A-3EDA-BF4A-885C-A67518CE7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732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p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46C54C-7AA1-5449-AFAA-91A6D9A6B8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116000"/>
            <a:ext cx="3975811" cy="2923044"/>
          </a:xfrm>
        </p:spPr>
        <p:txBody>
          <a:bodyPr lIns="0" rIns="0" rtlCol="0" anchor="b">
            <a:noAutofit/>
          </a:bodyPr>
          <a:lstStyle>
            <a:lvl1pPr>
              <a:lnSpc>
                <a:spcPct val="80000"/>
              </a:lnSpc>
              <a:defRPr lang="en-US" sz="4000" b="1" i="0" baseline="0" dirty="0">
                <a:solidFill>
                  <a:schemeClr val="tx2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199" y="4257612"/>
            <a:ext cx="3975811" cy="524993"/>
          </a:xfrm>
        </p:spPr>
        <p:txBody>
          <a:bodyPr lIns="0" rIns="0" rtlCol="0">
            <a:normAutofit/>
          </a:bodyPr>
          <a:lstStyle>
            <a:lvl1pPr marL="0" indent="0">
              <a:buNone/>
              <a:defRPr lang="en-US" sz="1400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subtitle style.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87479A-21F5-2F4D-AEAF-44CFA22AE935}"/>
              </a:ext>
            </a:extLst>
          </p:cNvPr>
          <p:cNvCxnSpPr/>
          <p:nvPr userDrawn="1"/>
        </p:nvCxnSpPr>
        <p:spPr>
          <a:xfrm>
            <a:off x="457200" y="4129361"/>
            <a:ext cx="262550" cy="0"/>
          </a:xfrm>
          <a:prstGeom prst="line">
            <a:avLst/>
          </a:prstGeom>
          <a:ln w="25400">
            <a:solidFill>
              <a:schemeClr val="tx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" y="365760"/>
            <a:ext cx="1362456" cy="45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01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itle and Bullets - o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BBD933C-4AA9-EA42-A30E-06F2951B07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92551"/>
            <a:ext cx="91440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8" y="371920"/>
            <a:ext cx="8004175" cy="531360"/>
          </a:xfrm>
        </p:spPr>
        <p:txBody>
          <a:bodyPr lIns="0" tIns="0" rIns="0" bIns="91440"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73088" y="1006046"/>
            <a:ext cx="8004175" cy="3667554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2A759EA-69A7-3C42-A381-6F2D45DC2B9F}"/>
              </a:ext>
            </a:extLst>
          </p:cNvPr>
          <p:cNvCxnSpPr/>
          <p:nvPr userDrawn="1"/>
        </p:nvCxnSpPr>
        <p:spPr>
          <a:xfrm>
            <a:off x="711200" y="4749286"/>
            <a:ext cx="0" cy="184150"/>
          </a:xfrm>
          <a:prstGeom prst="straightConnector1">
            <a:avLst/>
          </a:prstGeom>
          <a:ln w="12700">
            <a:solidFill>
              <a:schemeClr val="tx2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0E36EFF-ADDA-654F-B759-A1EE69432F8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449" y="4698486"/>
            <a:ext cx="15303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CA" sz="800" b="0" i="0" u="none" strike="noStrike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charset="0"/>
                <a:ea typeface="ＭＳ Ｐゴシック" charset="-128"/>
                <a:cs typeface="ＭＳ Ｐゴシック" charset="0"/>
              </a:rPr>
              <a:t>© 2019 Trend Micro Inc.</a:t>
            </a:r>
            <a:endParaRPr lang="en-US" altLang="en-US" sz="800" dirty="0">
              <a:solidFill>
                <a:schemeClr val="accent1">
                  <a:lumMod val="50000"/>
                </a:schemeClr>
              </a:solidFill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01FDF4-CCC7-CC4F-BEFC-79B0F3A34F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200" y="4698486"/>
            <a:ext cx="2317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54965D2-80C0-1A45-9A24-F6B60E31FA3F}" type="slidenum">
              <a:rPr lang="en-US" sz="800" smtClean="0">
                <a:solidFill>
                  <a:srgbClr val="7F7F7F"/>
                </a:solidFill>
              </a:rPr>
              <a:pPr eaLnBrk="1" hangingPunct="1">
                <a:defRPr/>
              </a:pPr>
              <a:t>‹#›</a:t>
            </a:fld>
            <a:endParaRPr lang="en-US" sz="800" dirty="0">
              <a:solidFill>
                <a:srgbClr val="7F7F7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08" y="4663440"/>
            <a:ext cx="950613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68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xt - Blank - o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ACA528-3A85-EF49-8F81-EFB56D8E69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92551"/>
            <a:ext cx="9144000" cy="8572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8BB49DB-D03E-D940-996F-EA05C24442EA}"/>
              </a:ext>
            </a:extLst>
          </p:cNvPr>
          <p:cNvCxnSpPr/>
          <p:nvPr userDrawn="1"/>
        </p:nvCxnSpPr>
        <p:spPr>
          <a:xfrm>
            <a:off x="711200" y="4749286"/>
            <a:ext cx="0" cy="184150"/>
          </a:xfrm>
          <a:prstGeom prst="straightConnector1">
            <a:avLst/>
          </a:prstGeom>
          <a:ln w="12700">
            <a:solidFill>
              <a:schemeClr val="tx2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C194926-420A-6D48-977A-9EDF87241AE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449" y="4698486"/>
            <a:ext cx="15303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CA" sz="800" b="0" i="0" u="none" strike="noStrike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charset="0"/>
                <a:ea typeface="ＭＳ Ｐゴシック" charset="-128"/>
                <a:cs typeface="ＭＳ Ｐゴシック" charset="0"/>
              </a:rPr>
              <a:t>© 2019 Trend Micro Inc.</a:t>
            </a:r>
            <a:endParaRPr lang="en-US" altLang="en-US" sz="800" dirty="0">
              <a:solidFill>
                <a:schemeClr val="accent1">
                  <a:lumMod val="50000"/>
                </a:schemeClr>
              </a:solidFill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9AE407-E17D-DE44-AF19-C0490E55993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200" y="4698486"/>
            <a:ext cx="2317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54965D2-80C0-1A45-9A24-F6B60E31FA3F}" type="slidenum">
              <a:rPr lang="en-US" sz="800" smtClean="0">
                <a:solidFill>
                  <a:srgbClr val="7F7F7F"/>
                </a:solidFill>
              </a:rPr>
              <a:pPr eaLnBrk="1" hangingPunct="1">
                <a:defRPr/>
              </a:pPr>
              <a:t>‹#›</a:t>
            </a:fld>
            <a:endParaRPr lang="en-US" sz="800" dirty="0">
              <a:solidFill>
                <a:srgbClr val="7F7F7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08" y="4663440"/>
            <a:ext cx="950613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60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e Art Of Cybersecurity - o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86C036-DD04-2F46-B515-5E77DDA1CD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23A6B2-FAA5-2F44-8EC5-CFEBDC16400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D0C49D-D039-8840-98A6-B2B367A7F4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73" y="1286977"/>
            <a:ext cx="8444654" cy="2759327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0D09465-6A26-4E43-A948-3E06C9EA26CF}"/>
              </a:ext>
            </a:extLst>
          </p:cNvPr>
          <p:cNvSpPr/>
          <p:nvPr userDrawn="1"/>
        </p:nvSpPr>
        <p:spPr>
          <a:xfrm>
            <a:off x="6570133" y="387011"/>
            <a:ext cx="1995122" cy="512956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CA" sz="700" i="0" kern="12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Endpoint threats detected and blocked globally in 2018 by Trend Micro. </a:t>
            </a:r>
            <a:r>
              <a:rPr lang="en-CA" sz="700" b="1" i="0" kern="12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Created with real data by artist </a:t>
            </a:r>
            <a:r>
              <a:rPr lang="en-CA" sz="700" b="1" i="0" kern="1200" dirty="0">
                <a:solidFill>
                  <a:srgbClr val="CC0000"/>
                </a:solidFill>
                <a:effectLst/>
                <a:latin typeface="+mn-lt"/>
                <a:ea typeface="+mn-ea"/>
                <a:cs typeface="+mn-cs"/>
              </a:rPr>
              <a:t>Stefanie </a:t>
            </a:r>
            <a:r>
              <a:rPr lang="en-CA" sz="700" b="1" i="0" kern="1200" dirty="0" err="1">
                <a:solidFill>
                  <a:srgbClr val="CC0000"/>
                </a:solidFill>
                <a:effectLst/>
                <a:latin typeface="+mn-lt"/>
                <a:ea typeface="+mn-ea"/>
                <a:cs typeface="+mn-cs"/>
              </a:rPr>
              <a:t>Posavec</a:t>
            </a:r>
            <a:r>
              <a:rPr lang="en-CA" sz="700" b="1" i="0" kern="1200" dirty="0">
                <a:solidFill>
                  <a:schemeClr val="lt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CA" sz="700" b="1" i="0" dirty="0">
                <a:effectLst/>
              </a:rPr>
              <a:t> </a:t>
            </a:r>
            <a:endParaRPr lang="en-US" sz="700" b="1" i="0" dirty="0">
              <a:solidFill>
                <a:srgbClr val="CC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" y="365760"/>
            <a:ext cx="135802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07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46C54C-7AA1-5449-AFAA-91A6D9A6B8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87479A-21F5-2F4D-AEAF-44CFA22AE935}"/>
              </a:ext>
            </a:extLst>
          </p:cNvPr>
          <p:cNvCxnSpPr/>
          <p:nvPr userDrawn="1"/>
        </p:nvCxnSpPr>
        <p:spPr>
          <a:xfrm>
            <a:off x="457200" y="4129361"/>
            <a:ext cx="262550" cy="0"/>
          </a:xfrm>
          <a:prstGeom prst="line">
            <a:avLst/>
          </a:prstGeom>
          <a:ln w="25400">
            <a:solidFill>
              <a:schemeClr val="tx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B616E752-BDE2-F24D-B879-1033A5B07D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1116000"/>
            <a:ext cx="3975811" cy="2923044"/>
          </a:xfrm>
        </p:spPr>
        <p:txBody>
          <a:bodyPr lIns="0" rIns="0" rtlCol="0" anchor="b">
            <a:noAutofit/>
          </a:bodyPr>
          <a:lstStyle>
            <a:lvl1pPr>
              <a:lnSpc>
                <a:spcPct val="80000"/>
              </a:lnSpc>
              <a:defRPr lang="en-US" sz="4000" b="1" i="0" baseline="0" dirty="0">
                <a:solidFill>
                  <a:schemeClr val="tx2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1814826-9F11-1745-9023-A87B5D71D5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199" y="4257612"/>
            <a:ext cx="3975811" cy="524993"/>
          </a:xfrm>
        </p:spPr>
        <p:txBody>
          <a:bodyPr lIns="0" rIns="0" rtlCol="0">
            <a:normAutofit/>
          </a:bodyPr>
          <a:lstStyle>
            <a:lvl1pPr marL="0" indent="0">
              <a:buNone/>
              <a:defRPr lang="en-US" sz="1400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subtitle style.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" y="365760"/>
            <a:ext cx="1362456" cy="45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61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o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D8D44-3A5E-5948-9510-DB4F2627D9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9F1D769-D350-D34E-B689-D678CD9A3908}"/>
              </a:ext>
            </a:extLst>
          </p:cNvPr>
          <p:cNvCxnSpPr/>
          <p:nvPr userDrawn="1"/>
        </p:nvCxnSpPr>
        <p:spPr>
          <a:xfrm>
            <a:off x="711200" y="4749286"/>
            <a:ext cx="0" cy="184150"/>
          </a:xfrm>
          <a:prstGeom prst="straightConnector1">
            <a:avLst/>
          </a:prstGeom>
          <a:ln w="12700">
            <a:solidFill>
              <a:schemeClr val="tx2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ABC2A4A-5495-374A-B6B2-EC4642897A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449" y="4698486"/>
            <a:ext cx="15303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CA" sz="800" b="0" i="0" u="none" strike="noStrike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charset="0"/>
                <a:ea typeface="ＭＳ Ｐゴシック" charset="-128"/>
                <a:cs typeface="ＭＳ Ｐゴシック" charset="0"/>
              </a:rPr>
              <a:t>© 2019 Trend Micro Inc.</a:t>
            </a:r>
            <a:endParaRPr lang="en-US" altLang="en-US" sz="800" dirty="0">
              <a:solidFill>
                <a:schemeClr val="accent1">
                  <a:lumMod val="50000"/>
                </a:schemeClr>
              </a:solidFill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DFCCAD-9DDE-4B4D-8EE9-C83FB084C98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200" y="4698486"/>
            <a:ext cx="2317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54965D2-80C0-1A45-9A24-F6B60E31FA3F}" type="slidenum">
              <a:rPr lang="en-US" sz="800" smtClean="0">
                <a:solidFill>
                  <a:srgbClr val="7F7F7F"/>
                </a:solidFill>
              </a:rPr>
              <a:pPr eaLnBrk="1" hangingPunct="1">
                <a:defRPr/>
              </a:pPr>
              <a:t>‹#›</a:t>
            </a:fld>
            <a:endParaRPr lang="en-US" sz="800" dirty="0">
              <a:solidFill>
                <a:srgbClr val="7F7F7F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37FD53E-98B8-614C-8112-2596688EA2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1957943"/>
            <a:ext cx="5463538" cy="2530478"/>
          </a:xfrm>
        </p:spPr>
        <p:txBody>
          <a:bodyPr lIns="0" rIns="0" rtlCol="0" anchor="b">
            <a:noAutofit/>
          </a:bodyPr>
          <a:lstStyle>
            <a:lvl1pPr>
              <a:lnSpc>
                <a:spcPct val="80000"/>
              </a:lnSpc>
              <a:defRPr lang="en-US" sz="4000" b="1" i="0" baseline="0" dirty="0">
                <a:solidFill>
                  <a:schemeClr val="tx2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08" y="4663440"/>
            <a:ext cx="950613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42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itle Only - o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D82407-6067-BD41-BF0B-B97000369B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6250"/>
            <a:ext cx="9144000" cy="8572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 userDrawn="1"/>
        </p:nvCxnSpPr>
        <p:spPr>
          <a:xfrm>
            <a:off x="711200" y="4749286"/>
            <a:ext cx="0" cy="184150"/>
          </a:xfrm>
          <a:prstGeom prst="straightConnector1">
            <a:avLst/>
          </a:prstGeom>
          <a:ln w="12700">
            <a:solidFill>
              <a:schemeClr val="tx2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907449" y="4698486"/>
            <a:ext cx="15303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CA" sz="800" b="0" i="0" u="none" strike="noStrike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charset="0"/>
                <a:ea typeface="ＭＳ Ｐゴシック" charset="-128"/>
                <a:cs typeface="ＭＳ Ｐゴシック" charset="0"/>
              </a:rPr>
              <a:t>© 2019 Trend Micro Inc.</a:t>
            </a:r>
            <a:endParaRPr lang="en-US" altLang="en-US" sz="800" dirty="0">
              <a:solidFill>
                <a:schemeClr val="accent1">
                  <a:lumMod val="50000"/>
                </a:schemeClr>
              </a:solidFill>
              <a:cs typeface="+mn-c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57200" y="4698486"/>
            <a:ext cx="2317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54965D2-80C0-1A45-9A24-F6B60E31FA3F}" type="slidenum">
              <a:rPr lang="en-US" sz="800" smtClean="0">
                <a:solidFill>
                  <a:srgbClr val="7F7F7F"/>
                </a:solidFill>
              </a:rPr>
              <a:pPr eaLnBrk="1" hangingPunct="1">
                <a:defRPr/>
              </a:pPr>
              <a:t>‹#›</a:t>
            </a:fld>
            <a:endParaRPr lang="en-US" sz="800" dirty="0">
              <a:solidFill>
                <a:srgbClr val="7F7F7F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67CC846-185E-DD40-97EC-6ADD45FFE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371920"/>
            <a:ext cx="8004175" cy="531360"/>
          </a:xfrm>
        </p:spPr>
        <p:txBody>
          <a:bodyPr lIns="0" tIns="0" rIns="0" bIns="91440"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08" y="4663440"/>
            <a:ext cx="950613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77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itle and Bullets - o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566858-9B1D-2848-A31D-827F0ED59A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6250"/>
            <a:ext cx="91440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8" y="371920"/>
            <a:ext cx="8004175" cy="531360"/>
          </a:xfrm>
        </p:spPr>
        <p:txBody>
          <a:bodyPr lIns="0" tIns="0" rIns="0" bIns="91440"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73088" y="1006046"/>
            <a:ext cx="8004175" cy="3667554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2A759EA-69A7-3C42-A381-6F2D45DC2B9F}"/>
              </a:ext>
            </a:extLst>
          </p:cNvPr>
          <p:cNvCxnSpPr/>
          <p:nvPr userDrawn="1"/>
        </p:nvCxnSpPr>
        <p:spPr>
          <a:xfrm>
            <a:off x="711200" y="4749286"/>
            <a:ext cx="0" cy="184150"/>
          </a:xfrm>
          <a:prstGeom prst="straightConnector1">
            <a:avLst/>
          </a:prstGeom>
          <a:ln w="12700">
            <a:solidFill>
              <a:schemeClr val="tx2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0E36EFF-ADDA-654F-B759-A1EE69432F8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449" y="4698486"/>
            <a:ext cx="15303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CA" sz="800" b="0" i="0" u="none" strike="noStrike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charset="0"/>
                <a:ea typeface="ＭＳ Ｐゴシック" charset="-128"/>
                <a:cs typeface="ＭＳ Ｐゴシック" charset="0"/>
              </a:rPr>
              <a:t>© 2019 Trend Micro Inc.</a:t>
            </a:r>
            <a:endParaRPr lang="en-US" altLang="en-US" sz="800" dirty="0">
              <a:solidFill>
                <a:schemeClr val="accent1">
                  <a:lumMod val="50000"/>
                </a:schemeClr>
              </a:solidFill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01FDF4-CCC7-CC4F-BEFC-79B0F3A34F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200" y="4698486"/>
            <a:ext cx="2317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54965D2-80C0-1A45-9A24-F6B60E31FA3F}" type="slidenum">
              <a:rPr lang="en-US" sz="800" smtClean="0">
                <a:solidFill>
                  <a:srgbClr val="7F7F7F"/>
                </a:solidFill>
              </a:rPr>
              <a:pPr eaLnBrk="1" hangingPunct="1">
                <a:defRPr/>
              </a:pPr>
              <a:t>‹#›</a:t>
            </a:fld>
            <a:endParaRPr lang="en-US" sz="800" dirty="0">
              <a:solidFill>
                <a:srgbClr val="7F7F7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08" y="4663440"/>
            <a:ext cx="950613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01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xt - Blank - o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960E120-A24F-5B40-AACB-118B8C52C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6250"/>
            <a:ext cx="9144000" cy="85725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69DD7DA-FF24-6441-8980-6DFBD67D66AC}"/>
              </a:ext>
            </a:extLst>
          </p:cNvPr>
          <p:cNvCxnSpPr/>
          <p:nvPr userDrawn="1"/>
        </p:nvCxnSpPr>
        <p:spPr>
          <a:xfrm>
            <a:off x="711200" y="4749286"/>
            <a:ext cx="0" cy="184150"/>
          </a:xfrm>
          <a:prstGeom prst="straightConnector1">
            <a:avLst/>
          </a:prstGeom>
          <a:ln w="12700">
            <a:solidFill>
              <a:schemeClr val="tx2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E1D0F09-30C1-8349-A6C3-DF586CAC5C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449" y="4698486"/>
            <a:ext cx="15303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CA" sz="800" b="0" i="0" u="none" strike="noStrike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charset="0"/>
                <a:ea typeface="ＭＳ Ｐゴシック" charset="-128"/>
                <a:cs typeface="ＭＳ Ｐゴシック" charset="0"/>
              </a:rPr>
              <a:t>© 2019 Trend Micro Inc.</a:t>
            </a:r>
            <a:endParaRPr lang="en-US" altLang="en-US" sz="800" dirty="0">
              <a:solidFill>
                <a:schemeClr val="accent1">
                  <a:lumMod val="50000"/>
                </a:schemeClr>
              </a:solidFill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238C3E-8DBB-C146-A20E-E825C2241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200" y="4698486"/>
            <a:ext cx="2317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54965D2-80C0-1A45-9A24-F6B60E31FA3F}" type="slidenum">
              <a:rPr lang="en-US" sz="800" smtClean="0">
                <a:solidFill>
                  <a:srgbClr val="7F7F7F"/>
                </a:solidFill>
              </a:rPr>
              <a:pPr eaLnBrk="1" hangingPunct="1">
                <a:defRPr/>
              </a:pPr>
              <a:t>‹#›</a:t>
            </a:fld>
            <a:endParaRPr lang="en-US" sz="800" dirty="0">
              <a:solidFill>
                <a:srgbClr val="7F7F7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08" y="4663440"/>
            <a:ext cx="950613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86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e Art Of Cybersecurity - o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13953C-616A-394A-B5B4-51B3F62791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CC4559-126B-A742-9580-602436417B0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9E51689-D314-AD42-858D-B4C36B76E3BA}"/>
              </a:ext>
            </a:extLst>
          </p:cNvPr>
          <p:cNvSpPr/>
          <p:nvPr userDrawn="1"/>
        </p:nvSpPr>
        <p:spPr>
          <a:xfrm>
            <a:off x="6629400" y="4167333"/>
            <a:ext cx="1874520" cy="512956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CA" sz="700" i="0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Threats detected and blocked globally by </a:t>
            </a:r>
            <a:br>
              <a:rPr lang="en-CA" sz="700" i="0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CA" sz="700" i="0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Trend Micro in 2018. </a:t>
            </a:r>
            <a:r>
              <a:rPr lang="en-CA" sz="700" b="1" i="0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Created with real data </a:t>
            </a:r>
            <a:br>
              <a:rPr lang="en-CA" sz="700" b="1" i="0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CA" sz="700" b="1" i="0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by artist </a:t>
            </a:r>
            <a:r>
              <a:rPr lang="en-CA" sz="700" b="1" i="0" kern="1200" dirty="0">
                <a:solidFill>
                  <a:srgbClr val="CC0000"/>
                </a:solidFill>
                <a:effectLst/>
                <a:latin typeface="+mn-lt"/>
                <a:ea typeface="+mn-ea"/>
                <a:cs typeface="+mn-cs"/>
              </a:rPr>
              <a:t>Daniel Beauchamp</a:t>
            </a:r>
            <a:r>
              <a:rPr lang="en-CA" sz="700" b="1" i="0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700" b="1" i="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63972-3065-AA4B-B1AF-E7C83173B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73" y="1286977"/>
            <a:ext cx="8444654" cy="2759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" y="365760"/>
            <a:ext cx="1362456" cy="45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46C54C-7AA1-5449-AFAA-91A6D9A6B8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87479A-21F5-2F4D-AEAF-44CFA22AE935}"/>
              </a:ext>
            </a:extLst>
          </p:cNvPr>
          <p:cNvCxnSpPr/>
          <p:nvPr userDrawn="1"/>
        </p:nvCxnSpPr>
        <p:spPr>
          <a:xfrm>
            <a:off x="457200" y="4129361"/>
            <a:ext cx="262550" cy="0"/>
          </a:xfrm>
          <a:prstGeom prst="line">
            <a:avLst/>
          </a:prstGeom>
          <a:ln w="25400">
            <a:solidFill>
              <a:schemeClr val="tx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B616E752-BDE2-F24D-B879-1033A5B07D5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1116000"/>
            <a:ext cx="3975811" cy="2923044"/>
          </a:xfrm>
        </p:spPr>
        <p:txBody>
          <a:bodyPr lIns="0" rIns="0" rtlCol="0" anchor="b">
            <a:noAutofit/>
          </a:bodyPr>
          <a:lstStyle>
            <a:lvl1pPr>
              <a:lnSpc>
                <a:spcPct val="80000"/>
              </a:lnSpc>
              <a:defRPr lang="en-US" sz="4000" b="1" i="0" baseline="0" dirty="0">
                <a:solidFill>
                  <a:schemeClr val="tx2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1814826-9F11-1745-9023-A87B5D71D5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199" y="4257612"/>
            <a:ext cx="3975811" cy="524993"/>
          </a:xfrm>
        </p:spPr>
        <p:txBody>
          <a:bodyPr lIns="0" rIns="0" rtlCol="0">
            <a:normAutofit/>
          </a:bodyPr>
          <a:lstStyle>
            <a:lvl1pPr marL="0" indent="0">
              <a:buNone/>
              <a:defRPr lang="en-US" sz="1400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subtitle style.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" y="365760"/>
            <a:ext cx="1362456" cy="45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12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o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379BE21-9EA4-E646-A5B5-BE957AFDD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0"/>
            <a:ext cx="9144000" cy="514350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F288AA2-11C6-464D-AD98-4D512699067E}"/>
              </a:ext>
            </a:extLst>
          </p:cNvPr>
          <p:cNvCxnSpPr/>
          <p:nvPr userDrawn="1"/>
        </p:nvCxnSpPr>
        <p:spPr>
          <a:xfrm>
            <a:off x="711200" y="4749286"/>
            <a:ext cx="0" cy="184150"/>
          </a:xfrm>
          <a:prstGeom prst="straightConnector1">
            <a:avLst/>
          </a:prstGeom>
          <a:ln w="12700">
            <a:solidFill>
              <a:schemeClr val="tx2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4588767-4A64-4441-A0FA-674F8473D7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449" y="4698486"/>
            <a:ext cx="15303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CA" sz="800" b="0" i="0" u="none" strike="noStrike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charset="0"/>
                <a:ea typeface="ＭＳ Ｐゴシック" charset="-128"/>
                <a:cs typeface="ＭＳ Ｐゴシック" charset="0"/>
              </a:rPr>
              <a:t>© 2019 Trend Micro Inc.</a:t>
            </a:r>
            <a:endParaRPr lang="en-US" altLang="en-US" sz="800" dirty="0">
              <a:solidFill>
                <a:schemeClr val="accent1">
                  <a:lumMod val="50000"/>
                </a:schemeClr>
              </a:solidFill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35B1ED-20A2-6144-8F6D-CE97EB647C9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200" y="4698486"/>
            <a:ext cx="2317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54965D2-80C0-1A45-9A24-F6B60E31FA3F}" type="slidenum">
              <a:rPr lang="en-US" sz="800" smtClean="0">
                <a:solidFill>
                  <a:srgbClr val="7F7F7F"/>
                </a:solidFill>
              </a:rPr>
              <a:pPr eaLnBrk="1" hangingPunct="1">
                <a:defRPr/>
              </a:pPr>
              <a:t>‹#›</a:t>
            </a:fld>
            <a:endParaRPr lang="en-US" sz="800" dirty="0">
              <a:solidFill>
                <a:srgbClr val="7F7F7F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EF2077A-3B4C-B040-8D17-88E5FB246B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1957943"/>
            <a:ext cx="5463538" cy="2530478"/>
          </a:xfrm>
        </p:spPr>
        <p:txBody>
          <a:bodyPr lIns="0" rIns="0" rtlCol="0" anchor="b">
            <a:noAutofit/>
          </a:bodyPr>
          <a:lstStyle>
            <a:lvl1pPr>
              <a:lnSpc>
                <a:spcPct val="80000"/>
              </a:lnSpc>
              <a:defRPr lang="en-US" sz="4000" b="1" i="0" baseline="0" dirty="0">
                <a:solidFill>
                  <a:schemeClr val="tx2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08" y="4663440"/>
            <a:ext cx="950613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73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 - op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D8D44-3A5E-5948-9510-DB4F2627D9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9F1D769-D350-D34E-B689-D678CD9A3908}"/>
              </a:ext>
            </a:extLst>
          </p:cNvPr>
          <p:cNvCxnSpPr/>
          <p:nvPr userDrawn="1"/>
        </p:nvCxnSpPr>
        <p:spPr>
          <a:xfrm>
            <a:off x="711200" y="4749286"/>
            <a:ext cx="0" cy="184150"/>
          </a:xfrm>
          <a:prstGeom prst="straightConnector1">
            <a:avLst/>
          </a:prstGeom>
          <a:ln w="12700">
            <a:solidFill>
              <a:schemeClr val="tx2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ABC2A4A-5495-374A-B6B2-EC4642897A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449" y="4698486"/>
            <a:ext cx="15303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CA" sz="800" b="0" i="0" u="none" strike="noStrike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charset="0"/>
                <a:ea typeface="ＭＳ Ｐゴシック" charset="-128"/>
                <a:cs typeface="ＭＳ Ｐゴシック" charset="0"/>
              </a:rPr>
              <a:t>© 2019 Trend Micro Inc.</a:t>
            </a:r>
            <a:endParaRPr lang="en-US" altLang="en-US" sz="800" dirty="0">
              <a:solidFill>
                <a:schemeClr val="accent1">
                  <a:lumMod val="50000"/>
                </a:schemeClr>
              </a:solidFill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DFCCAD-9DDE-4B4D-8EE9-C83FB084C98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200" y="4698486"/>
            <a:ext cx="2317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54965D2-80C0-1A45-9A24-F6B60E31FA3F}" type="slidenum">
              <a:rPr lang="en-US" sz="800" smtClean="0">
                <a:solidFill>
                  <a:srgbClr val="7F7F7F"/>
                </a:solidFill>
              </a:rPr>
              <a:pPr eaLnBrk="1" hangingPunct="1">
                <a:defRPr/>
              </a:pPr>
              <a:t>‹#›</a:t>
            </a:fld>
            <a:endParaRPr lang="en-US" sz="800" dirty="0">
              <a:solidFill>
                <a:srgbClr val="7F7F7F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37FD53E-98B8-614C-8112-2596688EA2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1957943"/>
            <a:ext cx="5463538" cy="2530478"/>
          </a:xfrm>
        </p:spPr>
        <p:txBody>
          <a:bodyPr lIns="0" rIns="0" rtlCol="0" anchor="b">
            <a:noAutofit/>
          </a:bodyPr>
          <a:lstStyle>
            <a:lvl1pPr>
              <a:lnSpc>
                <a:spcPct val="80000"/>
              </a:lnSpc>
              <a:defRPr lang="en-US" sz="4000" b="1" i="0" baseline="0" dirty="0">
                <a:solidFill>
                  <a:schemeClr val="tx2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08" y="4663440"/>
            <a:ext cx="950613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10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itle Only - op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D82407-6067-BD41-BF0B-B97000369B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6250"/>
            <a:ext cx="9144000" cy="8572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 userDrawn="1"/>
        </p:nvCxnSpPr>
        <p:spPr>
          <a:xfrm>
            <a:off x="711200" y="4749286"/>
            <a:ext cx="0" cy="184150"/>
          </a:xfrm>
          <a:prstGeom prst="straightConnector1">
            <a:avLst/>
          </a:prstGeom>
          <a:ln w="12700">
            <a:solidFill>
              <a:schemeClr val="tx2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907449" y="4698486"/>
            <a:ext cx="15303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CA" sz="800" b="0" i="0" u="none" strike="noStrike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charset="0"/>
                <a:ea typeface="ＭＳ Ｐゴシック" charset="-128"/>
                <a:cs typeface="ＭＳ Ｐゴシック" charset="0"/>
              </a:rPr>
              <a:t>© 2019 Trend Micro Inc.</a:t>
            </a:r>
            <a:endParaRPr lang="en-US" altLang="en-US" sz="800" dirty="0">
              <a:solidFill>
                <a:schemeClr val="accent1">
                  <a:lumMod val="50000"/>
                </a:schemeClr>
              </a:solidFill>
              <a:cs typeface="+mn-c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57200" y="4698486"/>
            <a:ext cx="2317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54965D2-80C0-1A45-9A24-F6B60E31FA3F}" type="slidenum">
              <a:rPr lang="en-US" sz="800" smtClean="0">
                <a:solidFill>
                  <a:srgbClr val="7F7F7F"/>
                </a:solidFill>
              </a:rPr>
              <a:pPr eaLnBrk="1" hangingPunct="1">
                <a:defRPr/>
              </a:pPr>
              <a:t>‹#›</a:t>
            </a:fld>
            <a:endParaRPr lang="en-US" sz="800" dirty="0">
              <a:solidFill>
                <a:srgbClr val="7F7F7F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67CC846-185E-DD40-97EC-6ADD45FFE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371920"/>
            <a:ext cx="8004175" cy="531360"/>
          </a:xfrm>
        </p:spPr>
        <p:txBody>
          <a:bodyPr lIns="0" tIns="0" rIns="0" bIns="91440"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08" y="4663440"/>
            <a:ext cx="950613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3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itle and Bullets - op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FCFA286-6F9F-054D-B115-783F63E135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6250"/>
            <a:ext cx="91440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8" y="371920"/>
            <a:ext cx="8004175" cy="531360"/>
          </a:xfrm>
        </p:spPr>
        <p:txBody>
          <a:bodyPr lIns="0" tIns="0" rIns="0" bIns="91440"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73088" y="1006046"/>
            <a:ext cx="8004175" cy="3667554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2A759EA-69A7-3C42-A381-6F2D45DC2B9F}"/>
              </a:ext>
            </a:extLst>
          </p:cNvPr>
          <p:cNvCxnSpPr/>
          <p:nvPr userDrawn="1"/>
        </p:nvCxnSpPr>
        <p:spPr>
          <a:xfrm>
            <a:off x="711200" y="4749286"/>
            <a:ext cx="0" cy="184150"/>
          </a:xfrm>
          <a:prstGeom prst="straightConnector1">
            <a:avLst/>
          </a:prstGeom>
          <a:ln w="12700">
            <a:solidFill>
              <a:schemeClr val="tx2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0E36EFF-ADDA-654F-B759-A1EE69432F8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449" y="4698486"/>
            <a:ext cx="15303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CA" sz="800" b="0" i="0" u="none" strike="noStrike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charset="0"/>
                <a:ea typeface="ＭＳ Ｐゴシック" charset="-128"/>
                <a:cs typeface="ＭＳ Ｐゴシック" charset="0"/>
              </a:rPr>
              <a:t>© 2019 Trend Micro Inc.</a:t>
            </a:r>
            <a:endParaRPr lang="en-US" altLang="en-US" sz="800" dirty="0">
              <a:solidFill>
                <a:schemeClr val="accent1">
                  <a:lumMod val="50000"/>
                </a:schemeClr>
              </a:solidFill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01FDF4-CCC7-CC4F-BEFC-79B0F3A34F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200" y="4698486"/>
            <a:ext cx="2317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54965D2-80C0-1A45-9A24-F6B60E31FA3F}" type="slidenum">
              <a:rPr lang="en-US" sz="800" smtClean="0">
                <a:solidFill>
                  <a:srgbClr val="7F7F7F"/>
                </a:solidFill>
              </a:rPr>
              <a:pPr eaLnBrk="1" hangingPunct="1">
                <a:defRPr/>
              </a:pPr>
              <a:t>‹#›</a:t>
            </a:fld>
            <a:endParaRPr lang="en-US" sz="800" dirty="0">
              <a:solidFill>
                <a:srgbClr val="7F7F7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08" y="4663440"/>
            <a:ext cx="950613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184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xt - Blank - op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68B7D1-ECC5-0140-9ACC-52A59A2CB7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6250"/>
            <a:ext cx="9144000" cy="85725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69DD7DA-FF24-6441-8980-6DFBD67D66AC}"/>
              </a:ext>
            </a:extLst>
          </p:cNvPr>
          <p:cNvCxnSpPr/>
          <p:nvPr userDrawn="1"/>
        </p:nvCxnSpPr>
        <p:spPr>
          <a:xfrm>
            <a:off x="711200" y="4749286"/>
            <a:ext cx="0" cy="184150"/>
          </a:xfrm>
          <a:prstGeom prst="straightConnector1">
            <a:avLst/>
          </a:prstGeom>
          <a:ln w="12700">
            <a:solidFill>
              <a:schemeClr val="tx2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E1D0F09-30C1-8349-A6C3-DF586CAC5C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449" y="4698486"/>
            <a:ext cx="15303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CA" sz="800" b="0" i="0" u="none" strike="noStrike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charset="0"/>
                <a:ea typeface="ＭＳ Ｐゴシック" charset="-128"/>
                <a:cs typeface="ＭＳ Ｐゴシック" charset="0"/>
              </a:rPr>
              <a:t>© 2019 Trend Micro Inc.</a:t>
            </a:r>
            <a:endParaRPr lang="en-US" altLang="en-US" sz="800" dirty="0">
              <a:solidFill>
                <a:schemeClr val="accent1">
                  <a:lumMod val="50000"/>
                </a:schemeClr>
              </a:solidFill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238C3E-8DBB-C146-A20E-E825C2241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200" y="4698486"/>
            <a:ext cx="2317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54965D2-80C0-1A45-9A24-F6B60E31FA3F}" type="slidenum">
              <a:rPr lang="en-US" sz="800" smtClean="0">
                <a:solidFill>
                  <a:srgbClr val="7F7F7F"/>
                </a:solidFill>
              </a:rPr>
              <a:pPr eaLnBrk="1" hangingPunct="1">
                <a:defRPr/>
              </a:pPr>
              <a:t>‹#›</a:t>
            </a:fld>
            <a:endParaRPr lang="en-US" sz="800" dirty="0">
              <a:solidFill>
                <a:srgbClr val="7F7F7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08" y="4663440"/>
            <a:ext cx="950613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802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e Art Of Cybersecurity - op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13953C-616A-394A-B5B4-51B3F62791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3CC4559-126B-A742-9580-602436417B0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9E51689-D314-AD42-858D-B4C36B76E3BA}"/>
              </a:ext>
            </a:extLst>
          </p:cNvPr>
          <p:cNvSpPr/>
          <p:nvPr userDrawn="1"/>
        </p:nvSpPr>
        <p:spPr>
          <a:xfrm>
            <a:off x="457200" y="4167333"/>
            <a:ext cx="2353733" cy="512956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CA" sz="700" i="0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Automated hybrid cloud workload protection via calls to Trend Micro APIs. </a:t>
            </a:r>
            <a:r>
              <a:rPr lang="en-CA" sz="700" b="1" i="0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Created with real data by Trend Micro threat researcher and artist </a:t>
            </a:r>
            <a:r>
              <a:rPr lang="en-CA" sz="700" b="1" i="0" kern="1200" dirty="0" err="1">
                <a:solidFill>
                  <a:srgbClr val="CC0000"/>
                </a:solidFill>
                <a:effectLst/>
                <a:latin typeface="+mn-lt"/>
                <a:ea typeface="+mn-ea"/>
                <a:cs typeface="+mn-cs"/>
              </a:rPr>
              <a:t>Jindrich</a:t>
            </a:r>
            <a:r>
              <a:rPr lang="en-CA" sz="700" b="1" i="0" kern="1200" dirty="0">
                <a:solidFill>
                  <a:srgbClr val="CC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700" b="1" i="0" kern="1200" dirty="0" err="1">
                <a:solidFill>
                  <a:srgbClr val="CC0000"/>
                </a:solidFill>
                <a:effectLst/>
                <a:latin typeface="+mn-lt"/>
                <a:ea typeface="+mn-ea"/>
                <a:cs typeface="+mn-cs"/>
              </a:rPr>
              <a:t>Karasek</a:t>
            </a:r>
            <a:r>
              <a:rPr lang="en-CA" sz="700" b="1" i="0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700" b="1" i="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63972-3065-AA4B-B1AF-E7C83173B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73" y="1286977"/>
            <a:ext cx="8444654" cy="2759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" y="365760"/>
            <a:ext cx="1362456" cy="45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55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itle Only - o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66E91-7610-2E41-9CD5-D9A6B56D54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6250"/>
            <a:ext cx="9144000" cy="8572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 userDrawn="1"/>
        </p:nvCxnSpPr>
        <p:spPr>
          <a:xfrm>
            <a:off x="711200" y="4749286"/>
            <a:ext cx="0" cy="184150"/>
          </a:xfrm>
          <a:prstGeom prst="straightConnector1">
            <a:avLst/>
          </a:prstGeom>
          <a:ln w="12700">
            <a:solidFill>
              <a:schemeClr val="tx2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907449" y="4698486"/>
            <a:ext cx="15303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CA" sz="800" b="0" i="0" u="none" strike="noStrike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charset="0"/>
                <a:ea typeface="ＭＳ Ｐゴシック" charset="-128"/>
                <a:cs typeface="ＭＳ Ｐゴシック" charset="0"/>
              </a:rPr>
              <a:t>© 2019 Trend Micro Inc.</a:t>
            </a:r>
            <a:endParaRPr lang="en-US" altLang="en-US" sz="800" dirty="0">
              <a:solidFill>
                <a:schemeClr val="accent1">
                  <a:lumMod val="50000"/>
                </a:schemeClr>
              </a:solidFill>
              <a:cs typeface="+mn-c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57200" y="4698486"/>
            <a:ext cx="2317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54965D2-80C0-1A45-9A24-F6B60E31FA3F}" type="slidenum">
              <a:rPr lang="en-US" sz="800" smtClean="0">
                <a:solidFill>
                  <a:srgbClr val="7F7F7F"/>
                </a:solidFill>
              </a:rPr>
              <a:pPr eaLnBrk="1" hangingPunct="1">
                <a:defRPr/>
              </a:pPr>
              <a:t>‹#›</a:t>
            </a:fld>
            <a:endParaRPr lang="en-US" sz="800" dirty="0">
              <a:solidFill>
                <a:srgbClr val="7F7F7F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DAC86A0-AFF4-9B49-9A22-6EAA42C68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371920"/>
            <a:ext cx="8004175" cy="531360"/>
          </a:xfrm>
        </p:spPr>
        <p:txBody>
          <a:bodyPr lIns="0" tIns="0" rIns="0" bIns="91440"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08" y="4663440"/>
            <a:ext cx="950613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42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itle and Bullets - o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EC4285-5615-B74F-AF4E-A515727FDE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6250"/>
            <a:ext cx="91440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088" y="371920"/>
            <a:ext cx="8004175" cy="531360"/>
          </a:xfrm>
        </p:spPr>
        <p:txBody>
          <a:bodyPr lIns="0" tIns="0" rIns="0" bIns="91440"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73088" y="1006046"/>
            <a:ext cx="8004175" cy="3667554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2A759EA-69A7-3C42-A381-6F2D45DC2B9F}"/>
              </a:ext>
            </a:extLst>
          </p:cNvPr>
          <p:cNvCxnSpPr/>
          <p:nvPr userDrawn="1"/>
        </p:nvCxnSpPr>
        <p:spPr>
          <a:xfrm>
            <a:off x="711200" y="4749286"/>
            <a:ext cx="0" cy="184150"/>
          </a:xfrm>
          <a:prstGeom prst="straightConnector1">
            <a:avLst/>
          </a:prstGeom>
          <a:ln w="12700">
            <a:solidFill>
              <a:schemeClr val="tx2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0E36EFF-ADDA-654F-B759-A1EE69432F8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449" y="4698486"/>
            <a:ext cx="15303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CA" sz="800" b="0" i="0" u="none" strike="noStrike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charset="0"/>
                <a:ea typeface="ＭＳ Ｐゴシック" charset="-128"/>
                <a:cs typeface="ＭＳ Ｐゴシック" charset="0"/>
              </a:rPr>
              <a:t>© 2019 Trend Micro Inc.</a:t>
            </a:r>
            <a:endParaRPr lang="en-US" altLang="en-US" sz="800" dirty="0">
              <a:solidFill>
                <a:schemeClr val="accent1">
                  <a:lumMod val="50000"/>
                </a:schemeClr>
              </a:solidFill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01FDF4-CCC7-CC4F-BEFC-79B0F3A34F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200" y="4698486"/>
            <a:ext cx="2317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54965D2-80C0-1A45-9A24-F6B60E31FA3F}" type="slidenum">
              <a:rPr lang="en-US" sz="800" smtClean="0">
                <a:solidFill>
                  <a:srgbClr val="7F7F7F"/>
                </a:solidFill>
              </a:rPr>
              <a:pPr eaLnBrk="1" hangingPunct="1">
                <a:defRPr/>
              </a:pPr>
              <a:t>‹#›</a:t>
            </a:fld>
            <a:endParaRPr lang="en-US" sz="800" dirty="0">
              <a:solidFill>
                <a:srgbClr val="7F7F7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08" y="4663440"/>
            <a:ext cx="950613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28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xt - Blank - o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346217-28FA-B445-B08C-5E5DFDDA48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6250"/>
            <a:ext cx="9144000" cy="8572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5B71255-1969-384D-84B3-AC99ADFB702C}"/>
              </a:ext>
            </a:extLst>
          </p:cNvPr>
          <p:cNvCxnSpPr/>
          <p:nvPr userDrawn="1"/>
        </p:nvCxnSpPr>
        <p:spPr>
          <a:xfrm>
            <a:off x="711200" y="4749286"/>
            <a:ext cx="0" cy="184150"/>
          </a:xfrm>
          <a:prstGeom prst="straightConnector1">
            <a:avLst/>
          </a:prstGeom>
          <a:ln w="12700">
            <a:solidFill>
              <a:schemeClr val="tx2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13780EC-72D4-ED41-B1AF-8BD720AAF26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449" y="4698486"/>
            <a:ext cx="15303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CA" sz="800" b="0" i="0" u="none" strike="noStrike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charset="0"/>
                <a:ea typeface="ＭＳ Ｐゴシック" charset="-128"/>
                <a:cs typeface="ＭＳ Ｐゴシック" charset="0"/>
              </a:rPr>
              <a:t>© 2019 Trend Micro Inc.</a:t>
            </a:r>
            <a:endParaRPr lang="en-US" altLang="en-US" sz="800" dirty="0">
              <a:solidFill>
                <a:schemeClr val="accent1">
                  <a:lumMod val="50000"/>
                </a:schemeClr>
              </a:solidFill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EE4DEF-BE36-C642-944E-888CAD070FE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200" y="4698486"/>
            <a:ext cx="2317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54965D2-80C0-1A45-9A24-F6B60E31FA3F}" type="slidenum">
              <a:rPr lang="en-US" sz="800" smtClean="0">
                <a:solidFill>
                  <a:srgbClr val="7F7F7F"/>
                </a:solidFill>
              </a:rPr>
              <a:pPr eaLnBrk="1" hangingPunct="1">
                <a:defRPr/>
              </a:pPr>
              <a:t>‹#›</a:t>
            </a:fld>
            <a:endParaRPr lang="en-US" sz="800" dirty="0">
              <a:solidFill>
                <a:srgbClr val="7F7F7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08" y="4663440"/>
            <a:ext cx="950613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23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e Art Of Cybersecurity - op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5EC18C-095F-C74D-AB17-E25A0B4480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0B39EE-6AE4-804A-A6BD-6281E28D2BDD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FE24795-2299-6D42-ACED-90A4A2283688}"/>
              </a:ext>
            </a:extLst>
          </p:cNvPr>
          <p:cNvSpPr/>
          <p:nvPr userDrawn="1"/>
        </p:nvSpPr>
        <p:spPr>
          <a:xfrm>
            <a:off x="448424" y="4177244"/>
            <a:ext cx="1868430" cy="512956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CA" sz="700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Unknown threats detected and stopped over time by Trend Micro. </a:t>
            </a:r>
            <a:r>
              <a:rPr lang="en-CA" sz="700" b="1" i="0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Created with real data </a:t>
            </a:r>
            <a:br>
              <a:rPr lang="en-CA" sz="700" b="1" i="0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CA" sz="700" b="1" i="0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by artist </a:t>
            </a:r>
            <a:r>
              <a:rPr lang="en-CA" sz="700" b="1" i="0" kern="1200" dirty="0">
                <a:solidFill>
                  <a:srgbClr val="CC0000"/>
                </a:solidFill>
                <a:effectLst/>
                <a:latin typeface="+mn-lt"/>
                <a:ea typeface="+mn-ea"/>
                <a:cs typeface="+mn-cs"/>
              </a:rPr>
              <a:t>Brendan Dawes</a:t>
            </a:r>
            <a:r>
              <a:rPr lang="en-CA" sz="700" b="1" i="0" kern="1200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700" b="1" i="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ABCCED-3510-1947-8410-11A0DE1560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73" y="1286977"/>
            <a:ext cx="8444654" cy="27593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" y="365760"/>
            <a:ext cx="1362456" cy="45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86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p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46C54C-7AA1-5449-AFAA-91A6D9A6B8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87479A-21F5-2F4D-AEAF-44CFA22AE935}"/>
              </a:ext>
            </a:extLst>
          </p:cNvPr>
          <p:cNvCxnSpPr/>
          <p:nvPr userDrawn="1"/>
        </p:nvCxnSpPr>
        <p:spPr>
          <a:xfrm>
            <a:off x="457200" y="4129361"/>
            <a:ext cx="262550" cy="0"/>
          </a:xfrm>
          <a:prstGeom prst="line">
            <a:avLst/>
          </a:prstGeom>
          <a:ln w="25400">
            <a:solidFill>
              <a:schemeClr val="tx2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A4AFC2CF-5CDE-6042-A6BC-C70269AC70F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1116000"/>
            <a:ext cx="3975811" cy="2923044"/>
          </a:xfrm>
        </p:spPr>
        <p:txBody>
          <a:bodyPr lIns="0" rIns="0" rtlCol="0" anchor="b">
            <a:noAutofit/>
          </a:bodyPr>
          <a:lstStyle>
            <a:lvl1pPr>
              <a:lnSpc>
                <a:spcPct val="80000"/>
              </a:lnSpc>
              <a:defRPr lang="en-US" sz="4000" b="1" i="0" baseline="0" dirty="0">
                <a:solidFill>
                  <a:schemeClr val="tx2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0FF7F60-504E-984A-834C-1558EDE914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7199" y="4257612"/>
            <a:ext cx="3975811" cy="524993"/>
          </a:xfrm>
        </p:spPr>
        <p:txBody>
          <a:bodyPr lIns="0" rIns="0" rtlCol="0">
            <a:normAutofit/>
          </a:bodyPr>
          <a:lstStyle>
            <a:lvl1pPr marL="0" indent="0">
              <a:buNone/>
              <a:defRPr lang="en-US" sz="1400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subtitle style.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" y="365760"/>
            <a:ext cx="1362456" cy="45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61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o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634A750-8617-C043-8509-80418E6CC8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9F1D769-D350-D34E-B689-D678CD9A3908}"/>
              </a:ext>
            </a:extLst>
          </p:cNvPr>
          <p:cNvCxnSpPr/>
          <p:nvPr userDrawn="1"/>
        </p:nvCxnSpPr>
        <p:spPr>
          <a:xfrm>
            <a:off x="711200" y="4749286"/>
            <a:ext cx="0" cy="184150"/>
          </a:xfrm>
          <a:prstGeom prst="straightConnector1">
            <a:avLst/>
          </a:prstGeom>
          <a:ln w="12700">
            <a:solidFill>
              <a:schemeClr val="tx2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ABC2A4A-5495-374A-B6B2-EC4642897A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449" y="4698486"/>
            <a:ext cx="15303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CA" sz="800" b="0" i="0" u="none" strike="noStrike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charset="0"/>
                <a:ea typeface="ＭＳ Ｐゴシック" charset="-128"/>
                <a:cs typeface="ＭＳ Ｐゴシック" charset="0"/>
              </a:rPr>
              <a:t>© 2019 Trend Micro Inc.</a:t>
            </a:r>
            <a:endParaRPr lang="en-US" altLang="en-US" sz="800" dirty="0">
              <a:solidFill>
                <a:schemeClr val="accent1">
                  <a:lumMod val="50000"/>
                </a:schemeClr>
              </a:solidFill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DFCCAD-9DDE-4B4D-8EE9-C83FB084C98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200" y="4698486"/>
            <a:ext cx="2317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54965D2-80C0-1A45-9A24-F6B60E31FA3F}" type="slidenum">
              <a:rPr lang="en-US" sz="800" smtClean="0">
                <a:solidFill>
                  <a:srgbClr val="7F7F7F"/>
                </a:solidFill>
              </a:rPr>
              <a:pPr eaLnBrk="1" hangingPunct="1">
                <a:defRPr/>
              </a:pPr>
              <a:t>‹#›</a:t>
            </a:fld>
            <a:endParaRPr lang="en-US" sz="800" dirty="0">
              <a:solidFill>
                <a:srgbClr val="7F7F7F"/>
              </a:solidFill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7ED5BDA-5FB4-E14A-87ED-6167A7AFAF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0" y="1957943"/>
            <a:ext cx="5463538" cy="2530478"/>
          </a:xfrm>
        </p:spPr>
        <p:txBody>
          <a:bodyPr lIns="0" rIns="0" rtlCol="0" anchor="b">
            <a:noAutofit/>
          </a:bodyPr>
          <a:lstStyle>
            <a:lvl1pPr>
              <a:lnSpc>
                <a:spcPct val="80000"/>
              </a:lnSpc>
              <a:defRPr lang="en-US" sz="4000" b="1" i="0" baseline="0" dirty="0">
                <a:solidFill>
                  <a:schemeClr val="tx2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08" y="4663440"/>
            <a:ext cx="950613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50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itle Only - o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CD9B8-5AFB-2B4D-BA95-DF19C8A37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92551"/>
            <a:ext cx="9144000" cy="8572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 userDrawn="1"/>
        </p:nvCxnSpPr>
        <p:spPr>
          <a:xfrm>
            <a:off x="711200" y="4749286"/>
            <a:ext cx="0" cy="184150"/>
          </a:xfrm>
          <a:prstGeom prst="straightConnector1">
            <a:avLst/>
          </a:prstGeom>
          <a:ln w="12700">
            <a:solidFill>
              <a:schemeClr val="tx2"/>
            </a:solidFill>
            <a:prstDash val="solid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907449" y="4698486"/>
            <a:ext cx="153035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CA" sz="800" b="0" i="0" u="none" strike="noStrike" kern="1200" dirty="0">
                <a:solidFill>
                  <a:schemeClr val="accent1">
                    <a:lumMod val="50000"/>
                  </a:schemeClr>
                </a:solidFill>
                <a:effectLst/>
                <a:latin typeface="Calibri" charset="0"/>
                <a:ea typeface="ＭＳ Ｐゴシック" charset="-128"/>
                <a:cs typeface="ＭＳ Ｐゴシック" charset="0"/>
              </a:rPr>
              <a:t>© 2019 Trend Micro Inc.</a:t>
            </a:r>
            <a:endParaRPr lang="en-US" altLang="en-US" sz="800" dirty="0">
              <a:solidFill>
                <a:schemeClr val="accent1">
                  <a:lumMod val="50000"/>
                </a:schemeClr>
              </a:solidFill>
              <a:cs typeface="+mn-c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457200" y="4698486"/>
            <a:ext cx="2317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54965D2-80C0-1A45-9A24-F6B60E31FA3F}" type="slidenum">
              <a:rPr lang="en-US" sz="800" smtClean="0">
                <a:solidFill>
                  <a:srgbClr val="7F7F7F"/>
                </a:solidFill>
              </a:rPr>
              <a:pPr eaLnBrk="1" hangingPunct="1">
                <a:defRPr/>
              </a:pPr>
              <a:t>‹#›</a:t>
            </a:fld>
            <a:endParaRPr lang="en-US" sz="800" dirty="0">
              <a:solidFill>
                <a:srgbClr val="7F7F7F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9302AA-1B41-004D-93AD-4F7A5464B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371920"/>
            <a:ext cx="8004175" cy="531360"/>
          </a:xfrm>
        </p:spPr>
        <p:txBody>
          <a:bodyPr lIns="0" tIns="0" rIns="0" bIns="91440"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08" y="4663440"/>
            <a:ext cx="950613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84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73088" y="206375"/>
            <a:ext cx="80041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73088" y="898525"/>
            <a:ext cx="8004175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46" r:id="rId2"/>
    <p:sldLayoutId id="2147483835" r:id="rId3"/>
    <p:sldLayoutId id="2147483836" r:id="rId4"/>
    <p:sldLayoutId id="2147483853" r:id="rId5"/>
    <p:sldLayoutId id="2147483854" r:id="rId6"/>
    <p:sldLayoutId id="2147483841" r:id="rId7"/>
    <p:sldLayoutId id="2147483829" r:id="rId8"/>
    <p:sldLayoutId id="2147483848" r:id="rId9"/>
    <p:sldLayoutId id="2147483849" r:id="rId10"/>
    <p:sldLayoutId id="2147483837" r:id="rId11"/>
    <p:sldLayoutId id="2147483839" r:id="rId12"/>
    <p:sldLayoutId id="2147483840" r:id="rId13"/>
    <p:sldLayoutId id="2147483847" r:id="rId14"/>
    <p:sldLayoutId id="2147483850" r:id="rId15"/>
    <p:sldLayoutId id="2147483851" r:id="rId16"/>
    <p:sldLayoutId id="2147483852" r:id="rId17"/>
    <p:sldLayoutId id="2147483855" r:id="rId18"/>
    <p:sldLayoutId id="2147483856" r:id="rId19"/>
    <p:sldLayoutId id="2147483857" r:id="rId20"/>
    <p:sldLayoutId id="2147483858" r:id="rId21"/>
    <p:sldLayoutId id="2147483859" r:id="rId22"/>
    <p:sldLayoutId id="2147483860" r:id="rId23"/>
    <p:sldLayoutId id="2147483861" r:id="rId24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Calibri"/>
          <a:ea typeface="ＭＳ Ｐゴシック" charset="-128"/>
          <a:cs typeface="Calibri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636466"/>
          </a:solidFill>
          <a:latin typeface="Calibri" charset="0"/>
          <a:ea typeface="ＭＳ Ｐゴシック" charset="-128"/>
          <a:cs typeface="Calibri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636466"/>
          </a:solidFill>
          <a:latin typeface="Calibri" charset="0"/>
          <a:ea typeface="ＭＳ Ｐゴシック" charset="-128"/>
          <a:cs typeface="Calibri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636466"/>
          </a:solidFill>
          <a:latin typeface="Calibri" charset="0"/>
          <a:ea typeface="ＭＳ Ｐゴシック" charset="-128"/>
          <a:cs typeface="Calibri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636466"/>
          </a:solidFill>
          <a:latin typeface="Calibri" charset="0"/>
          <a:ea typeface="ＭＳ Ｐゴシック" charset="-128"/>
          <a:cs typeface="Calibri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636466"/>
          </a:solidFill>
          <a:latin typeface="Calibri" charset="0"/>
          <a:ea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636466"/>
          </a:solidFill>
          <a:latin typeface="Calibri" charset="0"/>
          <a:ea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636466"/>
          </a:solidFill>
          <a:latin typeface="Calibri" charset="0"/>
          <a:ea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636466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ED1C24"/>
        </a:buClr>
        <a:buFont typeface="Arial" charset="0"/>
        <a:buChar char="•"/>
        <a:defRPr sz="3200" kern="12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ED1C24"/>
        </a:buClr>
        <a:buFont typeface="Arial" charset="0"/>
        <a:buChar char="–"/>
        <a:defRPr sz="2800" kern="1200">
          <a:solidFill>
            <a:schemeClr val="tx1"/>
          </a:solidFill>
          <a:latin typeface="Calibri"/>
          <a:ea typeface="ＭＳ Ｐゴシック" charset="-128"/>
          <a:cs typeface="Calibri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ED1C24"/>
        </a:buClr>
        <a:buFont typeface="Arial" charset="0"/>
        <a:buChar char="•"/>
        <a:defRPr sz="2400" kern="1200">
          <a:solidFill>
            <a:schemeClr val="tx1"/>
          </a:solidFill>
          <a:latin typeface="Calibri"/>
          <a:ea typeface="ＭＳ Ｐゴシック" charset="-128"/>
          <a:cs typeface="Calibri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ED1C24"/>
        </a:buClr>
        <a:buFont typeface="Arial" charset="0"/>
        <a:buChar char="–"/>
        <a:defRPr sz="2000" kern="1200">
          <a:solidFill>
            <a:schemeClr val="tx1"/>
          </a:solidFill>
          <a:latin typeface="Calibri"/>
          <a:ea typeface="ＭＳ Ｐゴシック" charset="-128"/>
          <a:cs typeface="Calibri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ED1C24"/>
        </a:buClr>
        <a:buFont typeface="Arial" charset="0"/>
        <a:buChar char="»"/>
        <a:defRPr kern="1200">
          <a:solidFill>
            <a:schemeClr val="tx1"/>
          </a:solidFill>
          <a:latin typeface="Calibri"/>
          <a:ea typeface="ＭＳ Ｐゴシック" charset="-128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36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85E1A-AC04-CF4A-9A11-DC906837B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371920"/>
            <a:ext cx="8004175" cy="531359"/>
          </a:xfrm>
        </p:spPr>
        <p:txBody>
          <a:bodyPr/>
          <a:lstStyle/>
          <a:p>
            <a:r>
              <a:rPr lang="en-US" dirty="0"/>
              <a:t>Superior Management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19F274-4390-7F4E-A14A-78057A5F1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149" y="900157"/>
            <a:ext cx="7292051" cy="331111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0A465E-F9AF-504C-93D3-849C801B1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149" y="897035"/>
            <a:ext cx="7418634" cy="331661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BC7DB5-9A82-C84D-BAF5-B88D4BB32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149" y="897035"/>
            <a:ext cx="7053025" cy="356945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8026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8432BA-456B-A245-8C2A-B92012FECFFB}"/>
              </a:ext>
            </a:extLst>
          </p:cNvPr>
          <p:cNvSpPr txBox="1"/>
          <p:nvPr/>
        </p:nvSpPr>
        <p:spPr>
          <a:xfrm>
            <a:off x="208217" y="3275339"/>
            <a:ext cx="262988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</a:rPr>
              <a:t>Purpose Built for MSPs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/>
                <a:cs typeface="Calibri"/>
              </a:rPr>
              <a:t>MSP Pricing Model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/>
                <a:cs typeface="Calibri"/>
              </a:rPr>
              <a:t>Integrates with existing tools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/>
                <a:cs typeface="Calibri"/>
              </a:rPr>
              <a:t>Simple Pricing Model</a:t>
            </a:r>
          </a:p>
          <a:p>
            <a:r>
              <a:rPr lang="en-US" sz="1600" dirty="0"/>
              <a:t> </a:t>
            </a:r>
          </a:p>
          <a:p>
            <a:pPr algn="ctr"/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DCE6BD-12FD-0140-9FF3-D04539A45180}"/>
              </a:ext>
            </a:extLst>
          </p:cNvPr>
          <p:cNvSpPr txBox="1"/>
          <p:nvPr/>
        </p:nvSpPr>
        <p:spPr>
          <a:xfrm>
            <a:off x="6217482" y="3224363"/>
            <a:ext cx="27032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</a:rPr>
              <a:t>Superior Management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/>
                <a:cs typeface="Calibri"/>
              </a:rPr>
              <a:t>Native SaaS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/>
                <a:cs typeface="Calibri"/>
              </a:rPr>
              <a:t>Centralized Management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/>
                <a:cs typeface="Calibri"/>
              </a:rPr>
              <a:t>Fewer Consoles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9A28151-602E-EF43-A0DC-340E7F21BDF8}"/>
              </a:ext>
            </a:extLst>
          </p:cNvPr>
          <p:cNvSpPr/>
          <p:nvPr/>
        </p:nvSpPr>
        <p:spPr>
          <a:xfrm>
            <a:off x="475906" y="835248"/>
            <a:ext cx="2362200" cy="2362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2D6D7C-DC3F-D349-AFAC-3D1656DAD7B6}"/>
              </a:ext>
            </a:extLst>
          </p:cNvPr>
          <p:cNvGrpSpPr/>
          <p:nvPr/>
        </p:nvGrpSpPr>
        <p:grpSpPr>
          <a:xfrm>
            <a:off x="3352000" y="835249"/>
            <a:ext cx="2627362" cy="3281666"/>
            <a:chOff x="3295619" y="956973"/>
            <a:chExt cx="2627362" cy="328166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DDC417-0802-4E49-BC35-82422F4475BD}"/>
                </a:ext>
              </a:extLst>
            </p:cNvPr>
            <p:cNvSpPr txBox="1"/>
            <p:nvPr/>
          </p:nvSpPr>
          <p:spPr>
            <a:xfrm>
              <a:off x="3295619" y="3346087"/>
              <a:ext cx="262736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  <a:latin typeface="Calibri"/>
                  <a:cs typeface="Calibri"/>
                </a:rPr>
                <a:t>Better Performance 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Calibri"/>
                  <a:cs typeface="Calibri"/>
                </a:rPr>
                <a:t>Maximum Security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Calibri"/>
                  <a:cs typeface="Calibri"/>
                </a:rPr>
                <a:t>Minimal User Impact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Calibri"/>
                  <a:cs typeface="Calibri"/>
                </a:rPr>
                <a:t>Up to 6x better throughput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A3C8440-027C-9744-88A1-E86E5C7DBBC2}"/>
                </a:ext>
              </a:extLst>
            </p:cNvPr>
            <p:cNvSpPr/>
            <p:nvPr/>
          </p:nvSpPr>
          <p:spPr>
            <a:xfrm>
              <a:off x="3428201" y="956973"/>
              <a:ext cx="2362200" cy="2362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pic>
        <p:nvPicPr>
          <p:cNvPr id="9" name="Picture 8" descr="Cloud--512x512-gray-rgb.png">
            <a:extLst>
              <a:ext uri="{FF2B5EF4-FFF2-40B4-BE49-F238E27FC236}">
                <a16:creationId xmlns:a16="http://schemas.microsoft.com/office/drawing/2014/main" id="{47D8EC34-544C-444E-A61A-FF39F28A6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0" y="1211221"/>
            <a:ext cx="2092591" cy="1263925"/>
          </a:xfrm>
          <a:prstGeom prst="rect">
            <a:avLst/>
          </a:prstGeom>
        </p:spPr>
      </p:pic>
      <p:pic>
        <p:nvPicPr>
          <p:cNvPr id="10" name="Picture 9" descr="Performance--512x512-gray-rgb.png">
            <a:extLst>
              <a:ext uri="{FF2B5EF4-FFF2-40B4-BE49-F238E27FC236}">
                <a16:creationId xmlns:a16="http://schemas.microsoft.com/office/drawing/2014/main" id="{C8327294-3986-FD41-AFE7-C7F728497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008" y="1471376"/>
            <a:ext cx="1547347" cy="948374"/>
          </a:xfrm>
          <a:prstGeom prst="rect">
            <a:avLst/>
          </a:prstGeom>
        </p:spPr>
      </p:pic>
      <p:pic>
        <p:nvPicPr>
          <p:cNvPr id="11" name="Picture 10" descr="Prevention_Protection--512x512-gray-rgb.png">
            <a:extLst>
              <a:ext uri="{FF2B5EF4-FFF2-40B4-BE49-F238E27FC236}">
                <a16:creationId xmlns:a16="http://schemas.microsoft.com/office/drawing/2014/main" id="{0542E94D-F1E9-984A-A957-AC2A6B255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78" y="2025822"/>
            <a:ext cx="515112" cy="55473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3EEE55A-9C9E-2349-B991-0F04C9C482B2}"/>
              </a:ext>
            </a:extLst>
          </p:cNvPr>
          <p:cNvSpPr/>
          <p:nvPr/>
        </p:nvSpPr>
        <p:spPr>
          <a:xfrm>
            <a:off x="6349314" y="799398"/>
            <a:ext cx="2362200" cy="2362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150036D-1DAD-3341-B292-7B96F770E1F1}"/>
              </a:ext>
            </a:extLst>
          </p:cNvPr>
          <p:cNvSpPr/>
          <p:nvPr/>
        </p:nvSpPr>
        <p:spPr>
          <a:xfrm>
            <a:off x="415495" y="4194806"/>
            <a:ext cx="8319359" cy="258749"/>
          </a:xfrm>
          <a:prstGeom prst="rect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Trend Micro </a:t>
            </a:r>
            <a:r>
              <a:rPr lang="en-US" dirty="0">
                <a:solidFill>
                  <a:schemeClr val="tx1"/>
                </a:solidFill>
              </a:rPr>
              <a:t>Research and Expertise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992786B-F560-5B40-B5C3-997460A86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312" y="1380437"/>
            <a:ext cx="1405620" cy="1200121"/>
          </a:xfrm>
          <a:prstGeom prst="rect">
            <a:avLst/>
          </a:prstGeom>
        </p:spPr>
      </p:pic>
      <p:pic>
        <p:nvPicPr>
          <p:cNvPr id="15" name="Picture 14" descr="Desktop-Virtualization--512x512-gray-rgb.png">
            <a:extLst>
              <a:ext uri="{FF2B5EF4-FFF2-40B4-BE49-F238E27FC236}">
                <a16:creationId xmlns:a16="http://schemas.microsoft.com/office/drawing/2014/main" id="{9B4DA729-160E-8F49-BD0A-66AA28872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1" y="1546934"/>
            <a:ext cx="1135035" cy="1301687"/>
          </a:xfrm>
          <a:prstGeom prst="rect">
            <a:avLst/>
          </a:prstGeom>
        </p:spPr>
      </p:pic>
      <p:pic>
        <p:nvPicPr>
          <p:cNvPr id="16" name="Picture 15" descr="Prevention_Protection--512x512-gray-rgb.png">
            <a:extLst>
              <a:ext uri="{FF2B5EF4-FFF2-40B4-BE49-F238E27FC236}">
                <a16:creationId xmlns:a16="http://schemas.microsoft.com/office/drawing/2014/main" id="{9C6145F5-FEEC-0A4B-84E0-8014D884A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21" y="2025822"/>
            <a:ext cx="515112" cy="554736"/>
          </a:xfrm>
          <a:prstGeom prst="rect">
            <a:avLst/>
          </a:prstGeom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BE85E1A-AC04-CF4A-9A11-DC906837B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371920"/>
            <a:ext cx="8004175" cy="531359"/>
          </a:xfrm>
        </p:spPr>
        <p:txBody>
          <a:bodyPr/>
          <a:lstStyle/>
          <a:p>
            <a:r>
              <a:rPr lang="en-US" dirty="0" smtClean="0"/>
              <a:t>Addressing Small Business Needs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0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8C1BF-A46E-1F4D-8C5F-B6F58B2E5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98" y="1105608"/>
            <a:ext cx="4675911" cy="2936455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sz="2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98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649E1C10-37E1-4F1A-A4D8-0EE71C075839" descr="1A033642-89BF-4FEE-B0BA-491933BC3C9D@Hitronhu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" t="-249" r="1203" b="249"/>
          <a:stretch/>
        </p:blipFill>
        <p:spPr bwMode="auto">
          <a:xfrm>
            <a:off x="-1" y="-19183"/>
            <a:ext cx="9195155" cy="519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50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01" y="218118"/>
            <a:ext cx="7038307" cy="43213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916154" y="4258053"/>
            <a:ext cx="877330" cy="160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02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BAF9E5-02EF-9941-8BD8-B1140B9639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33" y="1186046"/>
            <a:ext cx="1544128" cy="15441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1D5F91-0ABC-BF47-9136-457E242DB928}"/>
              </a:ext>
            </a:extLst>
          </p:cNvPr>
          <p:cNvSpPr txBox="1"/>
          <p:nvPr/>
        </p:nvSpPr>
        <p:spPr>
          <a:xfrm>
            <a:off x="1963660" y="1357848"/>
            <a:ext cx="7118195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  <a:ea typeface="Interstate" charset="0"/>
                <a:cs typeface="Interstate" charset="0"/>
              </a:rPr>
              <a:t>Trend Micro Cloud Edge</a:t>
            </a:r>
          </a:p>
          <a:p>
            <a:endParaRPr lang="en-US" sz="2400" dirty="0">
              <a:latin typeface="+mn-lt"/>
              <a:ea typeface="Interstate" charset="0"/>
              <a:cs typeface="Interstate" charset="0"/>
            </a:endParaRPr>
          </a:p>
          <a:p>
            <a:r>
              <a:rPr lang="en-US" sz="2400" dirty="0">
                <a:latin typeface="+mn-lt"/>
              </a:rPr>
              <a:t>UTM solution for small business focused </a:t>
            </a:r>
            <a:r>
              <a:rPr lang="en-US" sz="2400" dirty="0" smtClean="0">
                <a:latin typeface="+mn-lt"/>
              </a:rPr>
              <a:t>MSPs</a:t>
            </a:r>
            <a:endParaRPr lang="en-US" sz="2400" i="1" dirty="0">
              <a:solidFill>
                <a:srgbClr val="FF0000"/>
              </a:solidFill>
              <a:latin typeface="+mn-lt"/>
              <a:ea typeface="Interstate" charset="0"/>
              <a:cs typeface="Interstate" charset="0"/>
            </a:endParaRPr>
          </a:p>
          <a:p>
            <a:pPr marL="80010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Purpose-built for Managed Service Providers (MSPs)</a:t>
            </a:r>
          </a:p>
          <a:p>
            <a:pPr marL="80010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Better performance</a:t>
            </a:r>
          </a:p>
          <a:p>
            <a:pPr marL="800100" lvl="1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Superior management  </a:t>
            </a:r>
          </a:p>
          <a:p>
            <a:r>
              <a:rPr lang="en-US" sz="2400" dirty="0">
                <a:latin typeface="+mn-lt"/>
                <a:ea typeface="Interstate" charset="0"/>
                <a:cs typeface="Interstate" charset="0"/>
              </a:rPr>
              <a:t> 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E85E1A-AC04-CF4A-9A11-DC906837B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371920"/>
            <a:ext cx="8004175" cy="531359"/>
          </a:xfrm>
        </p:spPr>
        <p:txBody>
          <a:bodyPr/>
          <a:lstStyle/>
          <a:p>
            <a:r>
              <a:rPr lang="en-US" dirty="0" smtClean="0"/>
              <a:t>Introducing Trend Micro Cloud 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78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85E1A-AC04-CF4A-9A11-DC906837B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371920"/>
            <a:ext cx="8004175" cy="531359"/>
          </a:xfrm>
        </p:spPr>
        <p:txBody>
          <a:bodyPr/>
          <a:lstStyle/>
          <a:p>
            <a:r>
              <a:rPr lang="en-US" dirty="0"/>
              <a:t>Cloud Edge Components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8ECA11-4DB5-6642-8B7A-14F4916C9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123" y="767355"/>
            <a:ext cx="4251136" cy="3761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31300B-397B-7F43-8508-3C343B1E283E}"/>
              </a:ext>
            </a:extLst>
          </p:cNvPr>
          <p:cNvSpPr txBox="1"/>
          <p:nvPr/>
        </p:nvSpPr>
        <p:spPr>
          <a:xfrm>
            <a:off x="1917623" y="1724830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2"/>
                </a:solidFill>
                <a:latin typeface="Calibri"/>
                <a:cs typeface="Calibri"/>
              </a:rPr>
              <a:t>1</a:t>
            </a:r>
            <a:endParaRPr lang="en-US" sz="24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728FB-9592-BC44-BF83-66A2B62CE299}"/>
              </a:ext>
            </a:extLst>
          </p:cNvPr>
          <p:cNvSpPr txBox="1"/>
          <p:nvPr/>
        </p:nvSpPr>
        <p:spPr>
          <a:xfrm>
            <a:off x="2472998" y="3447846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2"/>
                </a:solidFill>
                <a:latin typeface="Calibri"/>
                <a:cs typeface="Calibri"/>
              </a:rPr>
              <a:t>3</a:t>
            </a:r>
            <a:endParaRPr lang="en-US" sz="24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9BB4C-A16A-5D48-A993-BE3D2578C53C}"/>
              </a:ext>
            </a:extLst>
          </p:cNvPr>
          <p:cNvSpPr txBox="1"/>
          <p:nvPr/>
        </p:nvSpPr>
        <p:spPr>
          <a:xfrm>
            <a:off x="6067497" y="1724830"/>
            <a:ext cx="5357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tx2"/>
                </a:solidFill>
                <a:latin typeface="Calibri"/>
                <a:cs typeface="Calibri"/>
              </a:rPr>
              <a:t>2</a:t>
            </a:r>
            <a:endParaRPr lang="en-US" sz="24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78C6C3-AD03-7B4E-9746-F77BB703BAEC}"/>
              </a:ext>
            </a:extLst>
          </p:cNvPr>
          <p:cNvSpPr txBox="1"/>
          <p:nvPr/>
        </p:nvSpPr>
        <p:spPr>
          <a:xfrm>
            <a:off x="5381884" y="3136222"/>
            <a:ext cx="1518081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/>
                </a:solidFill>
                <a:latin typeface="Calibri"/>
                <a:cs typeface="Calibri"/>
              </a:rPr>
              <a:t>Firewall</a:t>
            </a:r>
          </a:p>
          <a:p>
            <a:r>
              <a:rPr lang="en-US" sz="1050" dirty="0">
                <a:latin typeface="Calibri"/>
                <a:cs typeface="Calibri"/>
              </a:rPr>
              <a:t>App Control</a:t>
            </a:r>
          </a:p>
          <a:p>
            <a:r>
              <a:rPr lang="en-US" sz="1050" dirty="0">
                <a:solidFill>
                  <a:schemeClr val="tx1"/>
                </a:solidFill>
                <a:latin typeface="Calibri"/>
                <a:cs typeface="Calibri"/>
              </a:rPr>
              <a:t>Dual-WAN</a:t>
            </a:r>
          </a:p>
          <a:p>
            <a:r>
              <a:rPr lang="en-US" sz="1050" dirty="0">
                <a:solidFill>
                  <a:schemeClr val="tx1"/>
                </a:solidFill>
                <a:latin typeface="Calibri"/>
                <a:cs typeface="Calibri"/>
              </a:rPr>
              <a:t>URL Filtering</a:t>
            </a:r>
            <a:br>
              <a:rPr lang="en-US" sz="1050" dirty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sz="1050" dirty="0">
                <a:solidFill>
                  <a:schemeClr val="tx1"/>
                </a:solidFill>
                <a:latin typeface="Calibri"/>
                <a:cs typeface="Calibri"/>
              </a:rPr>
              <a:t>VPN</a:t>
            </a:r>
          </a:p>
          <a:p>
            <a:r>
              <a:rPr lang="en-US" sz="1050" dirty="0">
                <a:latin typeface="Calibri"/>
                <a:cs typeface="Calibri"/>
              </a:rPr>
              <a:t>QoS</a:t>
            </a:r>
          </a:p>
          <a:p>
            <a:r>
              <a:rPr lang="en-US" sz="1050" dirty="0">
                <a:solidFill>
                  <a:schemeClr val="tx1"/>
                </a:solidFill>
                <a:latin typeface="Calibri"/>
                <a:cs typeface="Calibri"/>
              </a:rPr>
              <a:t>HTTPS </a:t>
            </a:r>
            <a:r>
              <a:rPr lang="en-US" sz="1050" dirty="0">
                <a:latin typeface="Calibri"/>
                <a:cs typeface="Calibri"/>
              </a:rPr>
              <a:t>(SSL Scanning)</a:t>
            </a:r>
          </a:p>
          <a:p>
            <a:r>
              <a:rPr lang="en-US" sz="1050" dirty="0">
                <a:solidFill>
                  <a:schemeClr val="tx1"/>
                </a:solidFill>
                <a:latin typeface="Calibri"/>
                <a:cs typeface="Calibri"/>
              </a:rPr>
              <a:t>Anti-DOS (DDOS)</a:t>
            </a:r>
          </a:p>
          <a:p>
            <a:r>
              <a:rPr lang="en-US" sz="1050" dirty="0">
                <a:latin typeface="Calibri"/>
                <a:cs typeface="Calibri"/>
              </a:rPr>
              <a:t>IPS</a:t>
            </a:r>
            <a:endParaRPr lang="en-US" sz="105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7728DB-C903-654A-81B6-692E30C1E471}"/>
              </a:ext>
            </a:extLst>
          </p:cNvPr>
          <p:cNvSpPr txBox="1"/>
          <p:nvPr/>
        </p:nvSpPr>
        <p:spPr>
          <a:xfrm>
            <a:off x="6487759" y="1736372"/>
            <a:ext cx="1518081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alibri"/>
                <a:cs typeface="Calibri"/>
              </a:rPr>
              <a:t>Cloud Sandbox</a:t>
            </a:r>
          </a:p>
          <a:p>
            <a:r>
              <a:rPr lang="en-US" sz="1050" dirty="0">
                <a:latin typeface="Calibri"/>
                <a:cs typeface="Calibri"/>
              </a:rPr>
              <a:t>Machine Learning</a:t>
            </a:r>
          </a:p>
          <a:p>
            <a:r>
              <a:rPr lang="en-US" sz="1050" dirty="0">
                <a:latin typeface="Calibri"/>
                <a:cs typeface="Calibri"/>
              </a:rPr>
              <a:t>Malware Scanning</a:t>
            </a:r>
          </a:p>
          <a:p>
            <a:r>
              <a:rPr lang="en-US" sz="1050" dirty="0">
                <a:latin typeface="Calibri"/>
                <a:cs typeface="Calibri"/>
              </a:rPr>
              <a:t>Web Reputation</a:t>
            </a:r>
            <a:endParaRPr lang="en-US" sz="1050" dirty="0">
              <a:solidFill>
                <a:schemeClr val="tx1"/>
              </a:solidFill>
              <a:latin typeface="Calibri"/>
              <a:cs typeface="Calibri"/>
            </a:endParaRPr>
          </a:p>
          <a:p>
            <a:r>
              <a:rPr lang="en-US" sz="1050" dirty="0">
                <a:solidFill>
                  <a:schemeClr val="tx1"/>
                </a:solidFill>
                <a:latin typeface="Calibri"/>
                <a:cs typeface="Calibri"/>
              </a:rPr>
              <a:t>Email Scanning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90CC47-2EED-9B4F-A032-5DDD6C18CDF9}"/>
              </a:ext>
            </a:extLst>
          </p:cNvPr>
          <p:cNvSpPr txBox="1"/>
          <p:nvPr/>
        </p:nvSpPr>
        <p:spPr>
          <a:xfrm>
            <a:off x="1043120" y="1978746"/>
            <a:ext cx="15180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Calibri"/>
                <a:cs typeface="Calibri"/>
              </a:rPr>
              <a:t>Management</a:t>
            </a:r>
          </a:p>
          <a:p>
            <a:r>
              <a:rPr lang="en-US" sz="1050" dirty="0">
                <a:latin typeface="Calibri"/>
                <a:cs typeface="Calibri"/>
              </a:rPr>
              <a:t>Logs &amp; Reports</a:t>
            </a:r>
          </a:p>
          <a:p>
            <a:r>
              <a:rPr lang="en-US" sz="1050" dirty="0">
                <a:latin typeface="Calibri"/>
                <a:cs typeface="Calibri"/>
              </a:rPr>
              <a:t>APIs</a:t>
            </a:r>
          </a:p>
        </p:txBody>
      </p:sp>
    </p:spTree>
    <p:extLst>
      <p:ext uri="{BB962C8B-B14F-4D97-AF65-F5344CB8AC3E}">
        <p14:creationId xmlns:p14="http://schemas.microsoft.com/office/powerpoint/2010/main" val="216080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226A7-234B-094D-8429-4936FA1F5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371920"/>
            <a:ext cx="8004175" cy="531359"/>
          </a:xfrm>
        </p:spPr>
        <p:txBody>
          <a:bodyPr/>
          <a:lstStyle/>
          <a:p>
            <a:r>
              <a:rPr lang="en-US" dirty="0"/>
              <a:t>Trend Micro Cloud Edge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0C1BBD-6CFA-A943-8728-65B8FDA07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636" y="903279"/>
            <a:ext cx="5867077" cy="365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8432BA-456B-A245-8C2A-B92012FECFFB}"/>
              </a:ext>
            </a:extLst>
          </p:cNvPr>
          <p:cNvSpPr txBox="1"/>
          <p:nvPr/>
        </p:nvSpPr>
        <p:spPr>
          <a:xfrm>
            <a:off x="207543" y="3400012"/>
            <a:ext cx="2925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</a:rPr>
              <a:t>Purpose Built for MSPs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/>
                <a:cs typeface="Calibri"/>
              </a:rPr>
              <a:t>MSP Pricing Model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/>
                <a:cs typeface="Calibri"/>
              </a:rPr>
              <a:t>Integrates with existing </a:t>
            </a:r>
            <a:r>
              <a:rPr lang="en-US" sz="1200" dirty="0" smtClean="0">
                <a:latin typeface="Calibri"/>
                <a:cs typeface="Calibri"/>
              </a:rPr>
              <a:t>tools</a:t>
            </a:r>
            <a:endParaRPr lang="en-US" sz="1600" dirty="0"/>
          </a:p>
          <a:p>
            <a:pPr algn="ctr"/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DCE6BD-12FD-0140-9FF3-D04539A45180}"/>
              </a:ext>
            </a:extLst>
          </p:cNvPr>
          <p:cNvSpPr txBox="1"/>
          <p:nvPr/>
        </p:nvSpPr>
        <p:spPr>
          <a:xfrm>
            <a:off x="6161103" y="3400013"/>
            <a:ext cx="2703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</a:rPr>
              <a:t>Superior Management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/>
                <a:cs typeface="Calibri"/>
              </a:rPr>
              <a:t>Native SaaS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/>
                <a:cs typeface="Calibri"/>
              </a:rPr>
              <a:t>Fewer consoles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9A28151-602E-EF43-A0DC-340E7F21BDF8}"/>
              </a:ext>
            </a:extLst>
          </p:cNvPr>
          <p:cNvSpPr/>
          <p:nvPr/>
        </p:nvSpPr>
        <p:spPr>
          <a:xfrm>
            <a:off x="419527" y="956973"/>
            <a:ext cx="2362200" cy="2362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42D6D7C-DC3F-D349-AFAC-3D1656DAD7B6}"/>
              </a:ext>
            </a:extLst>
          </p:cNvPr>
          <p:cNvGrpSpPr/>
          <p:nvPr/>
        </p:nvGrpSpPr>
        <p:grpSpPr>
          <a:xfrm>
            <a:off x="3333600" y="956974"/>
            <a:ext cx="2627362" cy="3150925"/>
            <a:chOff x="3333598" y="956973"/>
            <a:chExt cx="2627362" cy="315092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DDC417-0802-4E49-BC35-82422F4475BD}"/>
                </a:ext>
              </a:extLst>
            </p:cNvPr>
            <p:cNvSpPr txBox="1"/>
            <p:nvPr/>
          </p:nvSpPr>
          <p:spPr>
            <a:xfrm>
              <a:off x="3333598" y="3400012"/>
              <a:ext cx="26273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  <a:latin typeface="Calibri"/>
                  <a:cs typeface="Calibri"/>
                </a:rPr>
                <a:t>Better Performance 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Calibri"/>
                  <a:cs typeface="Calibri"/>
                </a:rPr>
                <a:t>Maximum Security</a:t>
              </a:r>
            </a:p>
            <a:p>
              <a:pPr marL="628650" lvl="1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latin typeface="Calibri"/>
                  <a:cs typeface="Calibri"/>
                </a:rPr>
                <a:t>Minimal user impact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A3C8440-027C-9744-88A1-E86E5C7DBBC2}"/>
                </a:ext>
              </a:extLst>
            </p:cNvPr>
            <p:cNvSpPr/>
            <p:nvPr/>
          </p:nvSpPr>
          <p:spPr>
            <a:xfrm>
              <a:off x="3428201" y="956973"/>
              <a:ext cx="2362200" cy="2362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pic>
        <p:nvPicPr>
          <p:cNvPr id="9" name="Picture 8" descr="Cloud--512x512-gray-rgb.png">
            <a:extLst>
              <a:ext uri="{FF2B5EF4-FFF2-40B4-BE49-F238E27FC236}">
                <a16:creationId xmlns:a16="http://schemas.microsoft.com/office/drawing/2014/main" id="{47D8EC34-544C-444E-A61A-FF39F28A6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1" y="1304372"/>
            <a:ext cx="2092591" cy="1263925"/>
          </a:xfrm>
          <a:prstGeom prst="rect">
            <a:avLst/>
          </a:prstGeom>
        </p:spPr>
      </p:pic>
      <p:pic>
        <p:nvPicPr>
          <p:cNvPr id="10" name="Picture 9" descr="Performance--512x512-gray-rgb.png">
            <a:extLst>
              <a:ext uri="{FF2B5EF4-FFF2-40B4-BE49-F238E27FC236}">
                <a16:creationId xmlns:a16="http://schemas.microsoft.com/office/drawing/2014/main" id="{C8327294-3986-FD41-AFE7-C7F728497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29" y="1593101"/>
            <a:ext cx="1547347" cy="948374"/>
          </a:xfrm>
          <a:prstGeom prst="rect">
            <a:avLst/>
          </a:prstGeom>
        </p:spPr>
      </p:pic>
      <p:pic>
        <p:nvPicPr>
          <p:cNvPr id="11" name="Picture 10" descr="Prevention_Protection--512x512-gray-rgb.png">
            <a:extLst>
              <a:ext uri="{FF2B5EF4-FFF2-40B4-BE49-F238E27FC236}">
                <a16:creationId xmlns:a16="http://schemas.microsoft.com/office/drawing/2014/main" id="{0542E94D-F1E9-984A-A957-AC2A6B255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099" y="2147547"/>
            <a:ext cx="515112" cy="55473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3EEE55A-9C9E-2349-B991-0F04C9C482B2}"/>
              </a:ext>
            </a:extLst>
          </p:cNvPr>
          <p:cNvSpPr/>
          <p:nvPr/>
        </p:nvSpPr>
        <p:spPr>
          <a:xfrm>
            <a:off x="6292935" y="921123"/>
            <a:ext cx="2362200" cy="23622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92786B-F560-5B40-B5C3-997460A86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933" y="1502162"/>
            <a:ext cx="1405620" cy="1200121"/>
          </a:xfrm>
          <a:prstGeom prst="rect">
            <a:avLst/>
          </a:prstGeom>
        </p:spPr>
      </p:pic>
      <p:pic>
        <p:nvPicPr>
          <p:cNvPr id="14" name="Picture 13" descr="Desktop-Virtualization--512x512-gray-rgb.png">
            <a:extLst>
              <a:ext uri="{FF2B5EF4-FFF2-40B4-BE49-F238E27FC236}">
                <a16:creationId xmlns:a16="http://schemas.microsoft.com/office/drawing/2014/main" id="{9B4DA729-160E-8F49-BD0A-66AA288720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72" y="1640085"/>
            <a:ext cx="1135035" cy="1301687"/>
          </a:xfrm>
          <a:prstGeom prst="rect">
            <a:avLst/>
          </a:prstGeom>
        </p:spPr>
      </p:pic>
      <p:pic>
        <p:nvPicPr>
          <p:cNvPr id="15" name="Picture 14" descr="Prevention_Protection--512x512-gray-rgb.png">
            <a:extLst>
              <a:ext uri="{FF2B5EF4-FFF2-40B4-BE49-F238E27FC236}">
                <a16:creationId xmlns:a16="http://schemas.microsoft.com/office/drawing/2014/main" id="{9C6145F5-FEEC-0A4B-84E0-8014D884A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952" y="2147547"/>
            <a:ext cx="515112" cy="554736"/>
          </a:xfrm>
          <a:prstGeom prst="rect">
            <a:avLst/>
          </a:prstGeom>
          <a:ln>
            <a:noFill/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BE85E1A-AC04-CF4A-9A11-DC906837B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371920"/>
            <a:ext cx="8004175" cy="531359"/>
          </a:xfrm>
        </p:spPr>
        <p:txBody>
          <a:bodyPr/>
          <a:lstStyle/>
          <a:p>
            <a:r>
              <a:rPr lang="en-US" dirty="0" smtClean="0"/>
              <a:t>Manage Service Provider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08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30AD9-BAAF-AD49-86EE-64837BE76764}"/>
              </a:ext>
            </a:extLst>
          </p:cNvPr>
          <p:cNvSpPr txBox="1">
            <a:spLocks/>
          </p:cNvSpPr>
          <p:nvPr/>
        </p:nvSpPr>
        <p:spPr bwMode="auto">
          <a:xfrm>
            <a:off x="474203" y="384717"/>
            <a:ext cx="8004175" cy="5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9144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Calibri"/>
                <a:ea typeface="ＭＳ Ｐゴシック" charset="-128"/>
                <a:cs typeface="Calibri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36466"/>
                </a:solidFill>
                <a:latin typeface="Calibri" charset="0"/>
                <a:ea typeface="ＭＳ Ｐゴシック" charset="-128"/>
                <a:cs typeface="Calibri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36466"/>
                </a:solidFill>
                <a:latin typeface="Calibri" charset="0"/>
                <a:ea typeface="ＭＳ Ｐゴシック" charset="-128"/>
                <a:cs typeface="Calibri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36466"/>
                </a:solidFill>
                <a:latin typeface="Calibri" charset="0"/>
                <a:ea typeface="ＭＳ Ｐゴシック" charset="-128"/>
                <a:cs typeface="Calibri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36466"/>
                </a:solidFill>
                <a:latin typeface="Calibri" charset="0"/>
                <a:ea typeface="ＭＳ Ｐゴシック" charset="-128"/>
                <a:cs typeface="Calibri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36466"/>
                </a:solidFill>
                <a:latin typeface="Calibri" charset="0"/>
                <a:ea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36466"/>
                </a:solidFill>
                <a:latin typeface="Calibri" charset="0"/>
                <a:ea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36466"/>
                </a:solidFill>
                <a:latin typeface="Calibri" charset="0"/>
                <a:ea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636466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dirty="0" smtClean="0"/>
              <a:t>MSP Friendly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223192"/>
              </p:ext>
            </p:extLst>
          </p:nvPr>
        </p:nvGraphicFramePr>
        <p:xfrm>
          <a:off x="764042" y="1302566"/>
          <a:ext cx="781526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5574">
                  <a:extLst>
                    <a:ext uri="{9D8B030D-6E8A-4147-A177-3AD203B41FA5}">
                      <a16:colId xmlns:a16="http://schemas.microsoft.com/office/drawing/2014/main" val="3721575791"/>
                    </a:ext>
                  </a:extLst>
                </a:gridCol>
                <a:gridCol w="1451872">
                  <a:extLst>
                    <a:ext uri="{9D8B030D-6E8A-4147-A177-3AD203B41FA5}">
                      <a16:colId xmlns:a16="http://schemas.microsoft.com/office/drawing/2014/main" val="1360852899"/>
                    </a:ext>
                  </a:extLst>
                </a:gridCol>
                <a:gridCol w="1493752">
                  <a:extLst>
                    <a:ext uri="{9D8B030D-6E8A-4147-A177-3AD203B41FA5}">
                      <a16:colId xmlns:a16="http://schemas.microsoft.com/office/drawing/2014/main" val="238994146"/>
                    </a:ext>
                  </a:extLst>
                </a:gridCol>
                <a:gridCol w="1554066">
                  <a:extLst>
                    <a:ext uri="{9D8B030D-6E8A-4147-A177-3AD203B41FA5}">
                      <a16:colId xmlns:a16="http://schemas.microsoft.com/office/drawing/2014/main" val="22752216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Program 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Trend Micro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Competitor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Competitor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7334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Monthly PAYG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4669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Simple pricing model </a:t>
                      </a:r>
                      <a:r>
                        <a:rPr lang="en-US" sz="1200" dirty="0" smtClean="0"/>
                        <a:t>(1 SKU, 1 Price)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2413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 term commitment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156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Automated billing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5025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Single console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(Endpoint + Email + UTM)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896684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19122" y="3701672"/>
            <a:ext cx="7352270" cy="259492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algn="l"/>
            <a:r>
              <a:rPr lang="en-GB" sz="2400" dirty="0" smtClean="0">
                <a:solidFill>
                  <a:schemeClr val="tx1"/>
                </a:solidFill>
                <a:latin typeface="Calibri"/>
                <a:cs typeface="Calibri"/>
              </a:rPr>
              <a:t>*</a:t>
            </a:r>
            <a:r>
              <a:rPr lang="en-GB" sz="1200" dirty="0" smtClean="0">
                <a:solidFill>
                  <a:schemeClr val="tx1"/>
                </a:solidFill>
                <a:latin typeface="Calibri"/>
                <a:cs typeface="Calibri"/>
              </a:rPr>
              <a:t> One single upfront payment</a:t>
            </a:r>
            <a:endParaRPr lang="en-GB" sz="12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122" y="1606378"/>
            <a:ext cx="289839" cy="247136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algn="l"/>
            <a:r>
              <a:rPr lang="en-GB" sz="2400" dirty="0" smtClean="0">
                <a:solidFill>
                  <a:schemeClr val="tx1"/>
                </a:solidFill>
                <a:latin typeface="Calibri"/>
                <a:cs typeface="Calibri"/>
              </a:rPr>
              <a:t>*</a:t>
            </a:r>
            <a:endParaRPr lang="en-GB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B38F4-BA3B-3143-B2BE-EB988991B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88" y="371920"/>
            <a:ext cx="8004175" cy="531360"/>
          </a:xfrm>
        </p:spPr>
        <p:txBody>
          <a:bodyPr/>
          <a:lstStyle/>
          <a:p>
            <a:r>
              <a:rPr lang="en-US" dirty="0"/>
              <a:t>Better Performance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AA1473-4B77-464E-B079-A1816863136A}"/>
              </a:ext>
            </a:extLst>
          </p:cNvPr>
          <p:cNvSpPr txBox="1"/>
          <p:nvPr/>
        </p:nvSpPr>
        <p:spPr>
          <a:xfrm>
            <a:off x="4572000" y="4235450"/>
            <a:ext cx="34015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>
                <a:solidFill>
                  <a:schemeClr val="tx1"/>
                </a:solidFill>
                <a:latin typeface="Calibri"/>
                <a:cs typeface="Calibri"/>
              </a:rPr>
              <a:t>Miercom</a:t>
            </a:r>
            <a:r>
              <a:rPr lang="en-US" sz="1200" i="1" dirty="0">
                <a:solidFill>
                  <a:schemeClr val="tx1"/>
                </a:solidFill>
                <a:latin typeface="Calibri"/>
                <a:cs typeface="Calibri"/>
              </a:rPr>
              <a:t> Competitive UTM Assessment – </a:t>
            </a:r>
            <a:r>
              <a:rPr lang="en-US" sz="1200" i="1" dirty="0" smtClean="0">
                <a:solidFill>
                  <a:schemeClr val="tx1"/>
                </a:solidFill>
                <a:latin typeface="Calibri"/>
                <a:cs typeface="Calibri"/>
              </a:rPr>
              <a:t>May 2019</a:t>
            </a:r>
            <a:endParaRPr lang="en-US" sz="1200" i="1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FFCB3A-0D09-4B48-B113-EA6F2B699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50" y="908050"/>
            <a:ext cx="6616700" cy="33274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0A68B43-3891-9642-84D1-644BDCB596ED}"/>
              </a:ext>
            </a:extLst>
          </p:cNvPr>
          <p:cNvCxnSpPr/>
          <p:nvPr/>
        </p:nvCxnSpPr>
        <p:spPr>
          <a:xfrm>
            <a:off x="736847" y="968930"/>
            <a:ext cx="0" cy="3205640"/>
          </a:xfrm>
          <a:prstGeom prst="straightConnector1">
            <a:avLst/>
          </a:prstGeom>
          <a:ln w="57150">
            <a:solidFill>
              <a:srgbClr val="C00000"/>
            </a:solidFill>
            <a:prstDash val="soli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6CB2420-0281-D042-9F39-6C5014CF9A04}"/>
              </a:ext>
            </a:extLst>
          </p:cNvPr>
          <p:cNvSpPr/>
          <p:nvPr/>
        </p:nvSpPr>
        <p:spPr>
          <a:xfrm>
            <a:off x="4572000" y="3705753"/>
            <a:ext cx="1111170" cy="50539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90AC37-8898-FE4B-92A6-61FB33689AA4}"/>
              </a:ext>
            </a:extLst>
          </p:cNvPr>
          <p:cNvSpPr/>
          <p:nvPr/>
        </p:nvSpPr>
        <p:spPr>
          <a:xfrm>
            <a:off x="6769180" y="3705752"/>
            <a:ext cx="1111170" cy="505395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C4617C-2EF1-2741-A1C7-7A8A3959A6D8}"/>
              </a:ext>
            </a:extLst>
          </p:cNvPr>
          <p:cNvSpPr txBox="1"/>
          <p:nvPr/>
        </p:nvSpPr>
        <p:spPr>
          <a:xfrm>
            <a:off x="7927431" y="3696839"/>
            <a:ext cx="56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Calibri"/>
                <a:cs typeface="Calibri"/>
              </a:rPr>
              <a:t>6X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9B799-0663-A94B-9BF2-07C1A0EFCEF7}"/>
              </a:ext>
            </a:extLst>
          </p:cNvPr>
          <p:cNvSpPr txBox="1"/>
          <p:nvPr/>
        </p:nvSpPr>
        <p:spPr>
          <a:xfrm>
            <a:off x="8401782" y="3699747"/>
            <a:ext cx="564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  <a:latin typeface="Calibri"/>
                <a:cs typeface="Calibri"/>
              </a:rPr>
              <a:t>3X</a:t>
            </a:r>
            <a:endParaRPr lang="en-US" sz="2800" b="1" dirty="0">
              <a:solidFill>
                <a:schemeClr val="bg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925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1184 0.0003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/>
      <p:bldP spid="8" grpId="1"/>
      <p:bldP spid="9" grpId="0"/>
    </p:bldLst>
  </p:timing>
</p:sld>
</file>

<file path=ppt/theme/theme1.xml><?xml version="1.0" encoding="utf-8"?>
<a:theme xmlns:a="http://schemas.openxmlformats.org/drawingml/2006/main" name="PPT_Corporate_Template_150506">
  <a:themeElements>
    <a:clrScheme name="TM Final">
      <a:dk1>
        <a:srgbClr val="4D4D4F"/>
      </a:dk1>
      <a:lt1>
        <a:srgbClr val="FFFFFF"/>
      </a:lt1>
      <a:dk2>
        <a:srgbClr val="D71920"/>
      </a:dk2>
      <a:lt2>
        <a:srgbClr val="B01116"/>
      </a:lt2>
      <a:accent1>
        <a:srgbClr val="E6E7E8"/>
      </a:accent1>
      <a:accent2>
        <a:srgbClr val="F57B20"/>
      </a:accent2>
      <a:accent3>
        <a:srgbClr val="D60C8C"/>
      </a:accent3>
      <a:accent4>
        <a:srgbClr val="00A4E4"/>
      </a:accent4>
      <a:accent5>
        <a:srgbClr val="00467F"/>
      </a:accent5>
      <a:accent6>
        <a:srgbClr val="00A94F"/>
      </a:accent6>
      <a:hlink>
        <a:srgbClr val="B01116"/>
      </a:hlink>
      <a:folHlink>
        <a:srgbClr val="D7192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>
              <a:lumMod val="75000"/>
            </a:schemeClr>
          </a:solidFill>
          <a:prstDash val="sysDot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tlCol="0">
        <a:noAutofit/>
      </a:bodyPr>
      <a:lstStyle>
        <a:defPPr algn="l">
          <a:defRPr sz="2400" dirty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RM_Corporate_PPT_Template_v3.0" id="{CF5A6C6B-DCA5-6A46-AA36-9F51B21DF453}" vid="{D4CCF9B2-A650-744F-B57E-0385A94405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PPT_Corporate_Template_150506</Template>
  <TotalTime>856</TotalTime>
  <Words>203</Words>
  <Application>Microsoft Office PowerPoint</Application>
  <PresentationFormat>On-screen Show (16:9)</PresentationFormat>
  <Paragraphs>87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ＭＳ Ｐゴシック</vt:lpstr>
      <vt:lpstr>Arial</vt:lpstr>
      <vt:lpstr>Arial Black</vt:lpstr>
      <vt:lpstr>Calibri</vt:lpstr>
      <vt:lpstr>Interstate</vt:lpstr>
      <vt:lpstr>PPT_Corporate_Template_150506</vt:lpstr>
      <vt:lpstr>PowerPoint Presentation</vt:lpstr>
      <vt:lpstr>PowerPoint Presentation</vt:lpstr>
      <vt:lpstr>PowerPoint Presentation</vt:lpstr>
      <vt:lpstr>Introducing Trend Micro Cloud Edge</vt:lpstr>
      <vt:lpstr>Cloud Edge Components</vt:lpstr>
      <vt:lpstr>Trend Micro Cloud Edge</vt:lpstr>
      <vt:lpstr>Manage Service Provider Requirements</vt:lpstr>
      <vt:lpstr>PowerPoint Presentation</vt:lpstr>
      <vt:lpstr>Better Performance</vt:lpstr>
      <vt:lpstr>Superior Management</vt:lpstr>
      <vt:lpstr>Addressing Small Business Needs</vt:lpstr>
      <vt:lpstr>Thank You</vt:lpstr>
    </vt:vector>
  </TitlesOfParts>
  <Manager/>
  <Company>Trend Micro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Trend Micro</dc:creator>
  <cp:keywords/>
  <dc:description/>
  <cp:lastModifiedBy>Garima Arora (MKT-IE-INTRN)</cp:lastModifiedBy>
  <cp:revision>44</cp:revision>
  <cp:lastPrinted>2014-12-02T16:05:38Z</cp:lastPrinted>
  <dcterms:created xsi:type="dcterms:W3CDTF">2019-02-27T23:19:28Z</dcterms:created>
  <dcterms:modified xsi:type="dcterms:W3CDTF">2019-05-30T08:08:16Z</dcterms:modified>
  <cp:category/>
</cp:coreProperties>
</file>